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7" r:id="rId2"/>
    <p:sldId id="256" r:id="rId3"/>
    <p:sldId id="260" r:id="rId4"/>
    <p:sldId id="281" r:id="rId5"/>
    <p:sldId id="285" r:id="rId6"/>
    <p:sldId id="282" r:id="rId7"/>
    <p:sldId id="276" r:id="rId8"/>
    <p:sldId id="268" r:id="rId9"/>
    <p:sldId id="283" r:id="rId10"/>
    <p:sldId id="267" r:id="rId11"/>
    <p:sldId id="284" r:id="rId12"/>
    <p:sldId id="265" r:id="rId13"/>
    <p:sldId id="279" r:id="rId14"/>
    <p:sldId id="286" r:id="rId15"/>
    <p:sldId id="287" r:id="rId16"/>
    <p:sldId id="288" r:id="rId17"/>
    <p:sldId id="289" r:id="rId18"/>
    <p:sldId id="259" r:id="rId19"/>
    <p:sldId id="271" r:id="rId20"/>
    <p:sldId id="261" r:id="rId21"/>
    <p:sldId id="272" r:id="rId22"/>
    <p:sldId id="269" r:id="rId23"/>
    <p:sldId id="278" r:id="rId24"/>
    <p:sldId id="280" r:id="rId25"/>
  </p:sldIdLst>
  <p:sldSz cx="6858000" cy="9906000" type="A4"/>
  <p:notesSz cx="6858000" cy="9144000"/>
  <p:defaultTextStyle>
    <a:defPPr>
      <a:defRPr lang="ja-JP"/>
    </a:defPPr>
    <a:lvl1pPr marL="0" algn="l" defTabSz="452628" rtl="0" eaLnBrk="1" latinLnBrk="0" hangingPunct="1">
      <a:defRPr kumimoji="1" sz="891" kern="1200">
        <a:solidFill>
          <a:schemeClr val="tx1"/>
        </a:solidFill>
        <a:latin typeface="+mn-lt"/>
        <a:ea typeface="+mn-ea"/>
        <a:cs typeface="+mn-cs"/>
      </a:defRPr>
    </a:lvl1pPr>
    <a:lvl2pPr marL="226314" algn="l" defTabSz="452628" rtl="0" eaLnBrk="1" latinLnBrk="0" hangingPunct="1">
      <a:defRPr kumimoji="1" sz="891" kern="1200">
        <a:solidFill>
          <a:schemeClr val="tx1"/>
        </a:solidFill>
        <a:latin typeface="+mn-lt"/>
        <a:ea typeface="+mn-ea"/>
        <a:cs typeface="+mn-cs"/>
      </a:defRPr>
    </a:lvl2pPr>
    <a:lvl3pPr marL="452628" algn="l" defTabSz="452628" rtl="0" eaLnBrk="1" latinLnBrk="0" hangingPunct="1">
      <a:defRPr kumimoji="1" sz="891" kern="1200">
        <a:solidFill>
          <a:schemeClr val="tx1"/>
        </a:solidFill>
        <a:latin typeface="+mn-lt"/>
        <a:ea typeface="+mn-ea"/>
        <a:cs typeface="+mn-cs"/>
      </a:defRPr>
    </a:lvl3pPr>
    <a:lvl4pPr marL="678942" algn="l" defTabSz="452628" rtl="0" eaLnBrk="1" latinLnBrk="0" hangingPunct="1">
      <a:defRPr kumimoji="1" sz="891" kern="1200">
        <a:solidFill>
          <a:schemeClr val="tx1"/>
        </a:solidFill>
        <a:latin typeface="+mn-lt"/>
        <a:ea typeface="+mn-ea"/>
        <a:cs typeface="+mn-cs"/>
      </a:defRPr>
    </a:lvl4pPr>
    <a:lvl5pPr marL="905256" algn="l" defTabSz="452628" rtl="0" eaLnBrk="1" latinLnBrk="0" hangingPunct="1">
      <a:defRPr kumimoji="1" sz="891" kern="1200">
        <a:solidFill>
          <a:schemeClr val="tx1"/>
        </a:solidFill>
        <a:latin typeface="+mn-lt"/>
        <a:ea typeface="+mn-ea"/>
        <a:cs typeface="+mn-cs"/>
      </a:defRPr>
    </a:lvl5pPr>
    <a:lvl6pPr marL="1131570" algn="l" defTabSz="452628" rtl="0" eaLnBrk="1" latinLnBrk="0" hangingPunct="1">
      <a:defRPr kumimoji="1" sz="891" kern="1200">
        <a:solidFill>
          <a:schemeClr val="tx1"/>
        </a:solidFill>
        <a:latin typeface="+mn-lt"/>
        <a:ea typeface="+mn-ea"/>
        <a:cs typeface="+mn-cs"/>
      </a:defRPr>
    </a:lvl6pPr>
    <a:lvl7pPr marL="1357884" algn="l" defTabSz="452628" rtl="0" eaLnBrk="1" latinLnBrk="0" hangingPunct="1">
      <a:defRPr kumimoji="1" sz="891" kern="1200">
        <a:solidFill>
          <a:schemeClr val="tx1"/>
        </a:solidFill>
        <a:latin typeface="+mn-lt"/>
        <a:ea typeface="+mn-ea"/>
        <a:cs typeface="+mn-cs"/>
      </a:defRPr>
    </a:lvl7pPr>
    <a:lvl8pPr marL="1584198" algn="l" defTabSz="452628" rtl="0" eaLnBrk="1" latinLnBrk="0" hangingPunct="1">
      <a:defRPr kumimoji="1" sz="891" kern="1200">
        <a:solidFill>
          <a:schemeClr val="tx1"/>
        </a:solidFill>
        <a:latin typeface="+mn-lt"/>
        <a:ea typeface="+mn-ea"/>
        <a:cs typeface="+mn-cs"/>
      </a:defRPr>
    </a:lvl8pPr>
    <a:lvl9pPr marL="1810512" algn="l" defTabSz="452628" rtl="0" eaLnBrk="1" latinLnBrk="0" hangingPunct="1">
      <a:defRPr kumimoji="1" sz="89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0" userDrawn="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FF99FF"/>
    <a:srgbClr val="F7A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34" autoAdjust="0"/>
    <p:restoredTop sz="94660"/>
  </p:normalViewPr>
  <p:slideViewPr>
    <p:cSldViewPr snapToGrid="0">
      <p:cViewPr varScale="1">
        <p:scale>
          <a:sx n="84" d="100"/>
          <a:sy n="84" d="100"/>
        </p:scale>
        <p:origin x="2880" y="96"/>
      </p:cViewPr>
      <p:guideLst>
        <p:guide orient="horz" pos="27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radarChart>
        <c:radarStyle val="filled"/>
        <c:varyColors val="0"/>
        <c:ser>
          <c:idx val="0"/>
          <c:order val="0"/>
          <c:tx>
            <c:strRef>
              <c:f>Sheet1!$B$1</c:f>
              <c:strCache>
                <c:ptCount val="1"/>
                <c:pt idx="0">
                  <c:v>スキル</c:v>
                </c:pt>
              </c:strCache>
            </c:strRef>
          </c:tx>
          <c:spPr>
            <a:solidFill>
              <a:schemeClr val="accent1"/>
            </a:solidFill>
            <a:ln>
              <a:noFill/>
            </a:ln>
            <a:effectLst/>
          </c:spPr>
          <c:cat>
            <c:strRef>
              <c:f>Sheet1!$A$2:$A$7</c:f>
              <c:strCache>
                <c:ptCount val="6"/>
                <c:pt idx="0">
                  <c:v>C言語</c:v>
                </c:pt>
                <c:pt idx="1">
                  <c:v>C++言語</c:v>
                </c:pt>
                <c:pt idx="2">
                  <c:v>Unity</c:v>
                </c:pt>
                <c:pt idx="3">
                  <c:v>UE4</c:v>
                </c:pt>
                <c:pt idx="4">
                  <c:v>プレゼンテーション</c:v>
                </c:pt>
                <c:pt idx="5">
                  <c:v>やる気</c:v>
                </c:pt>
              </c:strCache>
            </c:strRef>
          </c:cat>
          <c:val>
            <c:numRef>
              <c:f>Sheet1!$B$2:$B$7</c:f>
              <c:numCache>
                <c:formatCode>General</c:formatCode>
                <c:ptCount val="6"/>
                <c:pt idx="0">
                  <c:v>4</c:v>
                </c:pt>
                <c:pt idx="1">
                  <c:v>4</c:v>
                </c:pt>
                <c:pt idx="2">
                  <c:v>3</c:v>
                </c:pt>
                <c:pt idx="3">
                  <c:v>2</c:v>
                </c:pt>
                <c:pt idx="4">
                  <c:v>2</c:v>
                </c:pt>
                <c:pt idx="5">
                  <c:v>5</c:v>
                </c:pt>
              </c:numCache>
            </c:numRef>
          </c:val>
          <c:extLst>
            <c:ext xmlns:c16="http://schemas.microsoft.com/office/drawing/2014/chart" uri="{C3380CC4-5D6E-409C-BE32-E72D297353CC}">
              <c16:uniqueId val="{00000000-451E-483D-81C6-93B1C5F65F1B}"/>
            </c:ext>
          </c:extLst>
        </c:ser>
        <c:dLbls>
          <c:showLegendKey val="0"/>
          <c:showVal val="0"/>
          <c:showCatName val="0"/>
          <c:showSerName val="0"/>
          <c:showPercent val="0"/>
          <c:showBubbleSize val="0"/>
        </c:dLbls>
        <c:axId val="478323368"/>
        <c:axId val="478313528"/>
      </c:radarChart>
      <c:catAx>
        <c:axId val="478323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a:outerShdw blurRad="50800" dist="50800" dir="5400000" sx="1000" sy="1000" algn="ctr" rotWithShape="0">
              <a:srgbClr val="000000">
                <a:alpha val="43137"/>
              </a:srgbClr>
            </a:outerShdw>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478313528"/>
        <c:crosses val="autoZero"/>
        <c:auto val="1"/>
        <c:lblAlgn val="ctr"/>
        <c:lblOffset val="100"/>
        <c:noMultiLvlLbl val="0"/>
      </c:catAx>
      <c:valAx>
        <c:axId val="47831352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8323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7314CFF-5D02-43E5-8A1B-FC13AB8ABEDF}" type="datetimeFigureOut">
              <a:rPr kumimoji="1" lang="ja-JP" altLang="en-US" smtClean="0"/>
              <a:t>2020/11/30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1074733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7314CFF-5D02-43E5-8A1B-FC13AB8ABEDF}" type="datetimeFigureOut">
              <a:rPr kumimoji="1" lang="ja-JP" altLang="en-US" smtClean="0"/>
              <a:t>2020/11/30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3587552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7314CFF-5D02-43E5-8A1B-FC13AB8ABEDF}" type="datetimeFigureOut">
              <a:rPr kumimoji="1" lang="ja-JP" altLang="en-US" smtClean="0"/>
              <a:t>2020/11/30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3177299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7314CFF-5D02-43E5-8A1B-FC13AB8ABEDF}" type="datetimeFigureOut">
              <a:rPr kumimoji="1" lang="ja-JP" altLang="en-US" smtClean="0"/>
              <a:t>2020/11/30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364563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67314CFF-5D02-43E5-8A1B-FC13AB8ABEDF}" type="datetimeFigureOut">
              <a:rPr kumimoji="1" lang="ja-JP" altLang="en-US" smtClean="0"/>
              <a:t>2020/11/30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377389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67314CFF-5D02-43E5-8A1B-FC13AB8ABEDF}" type="datetimeFigureOut">
              <a:rPr kumimoji="1" lang="ja-JP" altLang="en-US" smtClean="0"/>
              <a:t>2020/11/30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39857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67314CFF-5D02-43E5-8A1B-FC13AB8ABEDF}" type="datetimeFigureOut">
              <a:rPr kumimoji="1" lang="ja-JP" altLang="en-US" smtClean="0"/>
              <a:t>2020/11/30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3276679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67314CFF-5D02-43E5-8A1B-FC13AB8ABEDF}" type="datetimeFigureOut">
              <a:rPr kumimoji="1" lang="ja-JP" altLang="en-US" smtClean="0"/>
              <a:t>2020/11/30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478551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314CFF-5D02-43E5-8A1B-FC13AB8ABEDF}" type="datetimeFigureOut">
              <a:rPr kumimoji="1" lang="ja-JP" altLang="en-US" smtClean="0"/>
              <a:t>2020/11/30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1036914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7314CFF-5D02-43E5-8A1B-FC13AB8ABEDF}" type="datetimeFigureOut">
              <a:rPr kumimoji="1" lang="ja-JP" altLang="en-US" smtClean="0"/>
              <a:t>2020/11/30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2869611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7314CFF-5D02-43E5-8A1B-FC13AB8ABEDF}" type="datetimeFigureOut">
              <a:rPr kumimoji="1" lang="ja-JP" altLang="en-US" smtClean="0"/>
              <a:t>2020/11/30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142422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67314CFF-5D02-43E5-8A1B-FC13AB8ABEDF}" type="datetimeFigureOut">
              <a:rPr kumimoji="1" lang="ja-JP" altLang="en-US" smtClean="0"/>
              <a:t>2020/11/30</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81DCAA44-8834-476C-A210-B1CCC0E3EB52}" type="slidenum">
              <a:rPr kumimoji="1" lang="ja-JP" altLang="en-US" smtClean="0"/>
              <a:t>‹#›</a:t>
            </a:fld>
            <a:endParaRPr kumimoji="1" lang="ja-JP" altLang="en-US"/>
          </a:p>
        </p:txBody>
      </p:sp>
    </p:spTree>
    <p:extLst>
      <p:ext uri="{BB962C8B-B14F-4D97-AF65-F5344CB8AC3E}">
        <p14:creationId xmlns:p14="http://schemas.microsoft.com/office/powerpoint/2010/main" val="337549486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26000">
              <a:schemeClr val="bg2">
                <a:lumMod val="50000"/>
              </a:schemeClr>
            </a:gs>
            <a:gs pos="70000">
              <a:schemeClr val="accent1">
                <a:lumMod val="75000"/>
              </a:schemeClr>
            </a:gs>
          </a:gsLst>
          <a:lin ang="162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2" y="981635"/>
            <a:ext cx="6858001" cy="2002544"/>
          </a:xfrm>
          <a:noFill/>
        </p:spPr>
        <p:txBody>
          <a:bodyPr>
            <a:normAutofit fontScale="90000"/>
          </a:bodyPr>
          <a:lstStyle/>
          <a:p>
            <a:r>
              <a:rPr kumimoji="1" lang="ja-JP" altLang="en-US" sz="9600" dirty="0" smtClean="0">
                <a:gradFill>
                  <a:gsLst>
                    <a:gs pos="0">
                      <a:schemeClr val="accent1">
                        <a:lumMod val="5000"/>
                        <a:lumOff val="95000"/>
                      </a:schemeClr>
                    </a:gs>
                    <a:gs pos="43000">
                      <a:srgbClr val="FFCCFF"/>
                    </a:gs>
                    <a:gs pos="79000">
                      <a:srgbClr val="FF99FF"/>
                    </a:gs>
                    <a:gs pos="100000">
                      <a:srgbClr val="FF99FF"/>
                    </a:gs>
                  </a:gsLst>
                  <a:lin ang="16200000" scaled="1"/>
                </a:gradFill>
                <a:latin typeface="HGS創英角ﾎﾟｯﾌﾟ体" panose="040B0A00000000000000" pitchFamily="50" charset="-128"/>
                <a:ea typeface="HGS創英角ﾎﾟｯﾌﾟ体" panose="040B0A00000000000000" pitchFamily="50" charset="-128"/>
              </a:rPr>
              <a:t>栞那汰の</a:t>
            </a:r>
            <a:r>
              <a:rPr kumimoji="1" lang="en-US" altLang="ja-JP" dirty="0" smtClean="0"/>
              <a:t/>
            </a:r>
            <a:br>
              <a:rPr kumimoji="1" lang="en-US" altLang="ja-JP" dirty="0" smtClean="0"/>
            </a:br>
            <a:r>
              <a:rPr lang="ja-JP" altLang="en-US" sz="5300" dirty="0" smtClean="0">
                <a:ln>
                  <a:solidFill>
                    <a:schemeClr val="bg1"/>
                  </a:solidFill>
                </a:ln>
                <a:solidFill>
                  <a:srgbClr val="FF0000"/>
                </a:solidFill>
                <a:latin typeface="HG明朝E" panose="02020909000000000000" pitchFamily="17" charset="-128"/>
                <a:ea typeface="HG明朝E" panose="02020909000000000000" pitchFamily="17" charset="-128"/>
              </a:rPr>
              <a:t>奇妙なポートフォリオ</a:t>
            </a:r>
            <a:endParaRPr kumimoji="1" lang="ja-JP" altLang="en-US" sz="5300" dirty="0">
              <a:ln>
                <a:solidFill>
                  <a:schemeClr val="bg1"/>
                </a:solidFill>
              </a:ln>
              <a:solidFill>
                <a:srgbClr val="FF0000"/>
              </a:solidFill>
              <a:latin typeface="HG明朝E" panose="02020909000000000000" pitchFamily="17" charset="-128"/>
              <a:ea typeface="HG明朝E" panose="02020909000000000000" pitchFamily="17" charset="-128"/>
            </a:endParaRPr>
          </a:p>
        </p:txBody>
      </p:sp>
      <p:sp>
        <p:nvSpPr>
          <p:cNvPr id="3" name="サブタイトル 2"/>
          <p:cNvSpPr>
            <a:spLocks noGrp="1"/>
          </p:cNvSpPr>
          <p:nvPr>
            <p:ph type="subTitle" idx="1"/>
          </p:nvPr>
        </p:nvSpPr>
        <p:spPr>
          <a:xfrm>
            <a:off x="-2" y="9086850"/>
            <a:ext cx="6858001" cy="819150"/>
          </a:xfrm>
          <a:solidFill>
            <a:srgbClr val="FF99FF"/>
          </a:solidFill>
        </p:spPr>
        <p:txBody>
          <a:bodyPr anchor="ctr">
            <a:normAutofit fontScale="92500"/>
          </a:bodyPr>
          <a:lstStyle/>
          <a:p>
            <a:r>
              <a:rPr kumimoji="1" lang="ja-JP" altLang="en-US" sz="36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 </a:t>
            </a:r>
            <a:r>
              <a:rPr lang="ja-JP" altLang="en-US" sz="36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 ＫＡＮ</a:t>
            </a:r>
            <a:endParaRPr lang="ja-JP" altLang="en-US" sz="36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p:txBody>
      </p:sp>
      <p:sp>
        <p:nvSpPr>
          <p:cNvPr id="4" name="テキスト ボックス 3"/>
          <p:cNvSpPr txBox="1"/>
          <p:nvPr/>
        </p:nvSpPr>
        <p:spPr>
          <a:xfrm>
            <a:off x="4342054" y="9086850"/>
            <a:ext cx="2515945" cy="646331"/>
          </a:xfrm>
          <a:prstGeom prst="rect">
            <a:avLst/>
          </a:prstGeom>
          <a:noFill/>
        </p:spPr>
        <p:txBody>
          <a:bodyPr wrap="square" rtlCol="0">
            <a:spAutoFit/>
          </a:bodyPr>
          <a:lstStyle/>
          <a:p>
            <a:r>
              <a:rPr lang="ja-JP" altLang="en-US" sz="3600" dirty="0" smtClean="0">
                <a:latin typeface="HGP創英角ｺﾞｼｯｸUB" panose="020B0900000000000000" pitchFamily="50" charset="-128"/>
                <a:ea typeface="HGP創英角ｺﾞｼｯｸUB" panose="020B0900000000000000" pitchFamily="50" charset="-128"/>
              </a:rPr>
              <a:t>西潟栞那汰</a:t>
            </a:r>
            <a:endParaRPr kumimoji="1" lang="ja-JP" altLang="en-US" sz="3600"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865667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3749828290"/>
              </p:ext>
            </p:extLst>
          </p:nvPr>
        </p:nvGraphicFramePr>
        <p:xfrm>
          <a:off x="-12370" y="6100021"/>
          <a:ext cx="6870370" cy="3373977"/>
        </p:xfrm>
        <a:graphic>
          <a:graphicData uri="http://schemas.openxmlformats.org/drawingml/2006/table">
            <a:tbl>
              <a:tblPr firstRow="1" bandRow="1">
                <a:tableStyleId>{5C22544A-7EE6-4342-B048-85BDC9FD1C3A}</a:tableStyleId>
              </a:tblPr>
              <a:tblGrid>
                <a:gridCol w="2234999">
                  <a:extLst>
                    <a:ext uri="{9D8B030D-6E8A-4147-A177-3AD203B41FA5}">
                      <a16:colId xmlns:a16="http://schemas.microsoft.com/office/drawing/2014/main" val="4175896365"/>
                    </a:ext>
                  </a:extLst>
                </a:gridCol>
                <a:gridCol w="2346299">
                  <a:extLst>
                    <a:ext uri="{9D8B030D-6E8A-4147-A177-3AD203B41FA5}">
                      <a16:colId xmlns:a16="http://schemas.microsoft.com/office/drawing/2014/main" val="3212744658"/>
                    </a:ext>
                  </a:extLst>
                </a:gridCol>
                <a:gridCol w="2289072">
                  <a:extLst>
                    <a:ext uri="{9D8B030D-6E8A-4147-A177-3AD203B41FA5}">
                      <a16:colId xmlns:a16="http://schemas.microsoft.com/office/drawing/2014/main" val="2626716222"/>
                    </a:ext>
                  </a:extLst>
                </a:gridCol>
              </a:tblGrid>
              <a:tr h="771599">
                <a:tc gridSpan="3">
                  <a:txBody>
                    <a:bodyPr/>
                    <a:lstStyle/>
                    <a:p>
                      <a:pPr algn="ctr"/>
                      <a:r>
                        <a:rPr kumimoji="1" lang="ja-JP" altLang="en-US" sz="4000" dirty="0" smtClean="0"/>
                        <a:t>タイトル名－</a:t>
                      </a:r>
                      <a:r>
                        <a:rPr kumimoji="1" lang="en-US" altLang="ja-JP" sz="4000" dirty="0" smtClean="0"/>
                        <a:t>『</a:t>
                      </a:r>
                      <a:r>
                        <a:rPr kumimoji="1" lang="ja-JP" altLang="en-US" sz="4000" dirty="0" smtClean="0"/>
                        <a:t>アイワナ</a:t>
                      </a:r>
                      <a:r>
                        <a:rPr kumimoji="1" lang="en-US" altLang="ja-JP" sz="4000" dirty="0" smtClean="0"/>
                        <a:t>』</a:t>
                      </a:r>
                      <a:endParaRPr kumimoji="1" lang="ja-JP" altLang="en-US" sz="4000" dirty="0"/>
                    </a:p>
                  </a:txBody>
                  <a:tcPr anchor="ct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794552473"/>
                  </a:ext>
                </a:extLst>
              </a:tr>
              <a:tr h="433167">
                <a:tc>
                  <a:txBody>
                    <a:bodyPr/>
                    <a:lstStyle/>
                    <a:p>
                      <a:r>
                        <a:rPr kumimoji="1" lang="ja-JP" altLang="en-US" sz="2400" b="1" dirty="0" smtClean="0">
                          <a:solidFill>
                            <a:schemeClr val="tx1">
                              <a:lumMod val="95000"/>
                              <a:lumOff val="5000"/>
                            </a:schemeClr>
                          </a:solidFill>
                        </a:rPr>
                        <a:t>制作学年－</a:t>
                      </a:r>
                      <a:r>
                        <a:rPr kumimoji="1" lang="en-US" altLang="ja-JP" sz="2400" b="1" dirty="0" smtClean="0">
                          <a:solidFill>
                            <a:schemeClr val="tx1">
                              <a:lumMod val="95000"/>
                              <a:lumOff val="5000"/>
                            </a:schemeClr>
                          </a:solidFill>
                        </a:rPr>
                        <a:t>1</a:t>
                      </a:r>
                      <a:r>
                        <a:rPr kumimoji="1" lang="ja-JP" altLang="en-US" sz="2400" b="1" dirty="0" smtClean="0">
                          <a:solidFill>
                            <a:schemeClr val="tx1">
                              <a:lumMod val="95000"/>
                              <a:lumOff val="5000"/>
                            </a:schemeClr>
                          </a:solidFill>
                        </a:rPr>
                        <a:t>年</a:t>
                      </a:r>
                      <a:endParaRPr kumimoji="1" lang="ja-JP" altLang="en-US" sz="2400" dirty="0"/>
                    </a:p>
                  </a:txBody>
                  <a:tcPr/>
                </a:tc>
                <a:tc>
                  <a:txBody>
                    <a:bodyPr/>
                    <a:lstStyle/>
                    <a:p>
                      <a:r>
                        <a:rPr kumimoji="1" lang="ja-JP" altLang="en-US" sz="2000" b="1" dirty="0" smtClean="0"/>
                        <a:t>使用言語</a:t>
                      </a:r>
                      <a:r>
                        <a:rPr kumimoji="1" lang="en-US" altLang="ja-JP" sz="2000" b="1" dirty="0" smtClean="0"/>
                        <a:t>―C</a:t>
                      </a:r>
                      <a:r>
                        <a:rPr kumimoji="1" lang="ja-JP" altLang="en-US" sz="2000" b="1" dirty="0" smtClean="0"/>
                        <a:t>言語</a:t>
                      </a:r>
                      <a:endParaRPr kumimoji="1" lang="ja-JP" altLang="en-US" sz="2000" b="1" dirty="0"/>
                    </a:p>
                  </a:txBody>
                  <a:tcPr/>
                </a:tc>
                <a:tc>
                  <a:txBody>
                    <a:bodyPr/>
                    <a:lstStyle/>
                    <a:p>
                      <a:r>
                        <a:rPr kumimoji="1" lang="ja-JP" altLang="en-US" sz="1600" b="1" dirty="0" smtClean="0"/>
                        <a:t>ジャンルーアクション</a:t>
                      </a:r>
                      <a:endParaRPr kumimoji="1" lang="ja-JP" altLang="en-US" sz="1600" b="1" dirty="0"/>
                    </a:p>
                  </a:txBody>
                  <a:tcPr/>
                </a:tc>
                <a:extLst>
                  <a:ext uri="{0D108BD9-81ED-4DB2-BD59-A6C34878D82A}">
                    <a16:rowId xmlns:a16="http://schemas.microsoft.com/office/drawing/2014/main" val="2617709823"/>
                  </a:ext>
                </a:extLst>
              </a:tr>
              <a:tr h="523590">
                <a:tc>
                  <a:txBody>
                    <a:bodyPr/>
                    <a:lstStyle/>
                    <a:p>
                      <a:r>
                        <a:rPr kumimoji="1" lang="ja-JP" altLang="en-US" sz="2400" b="1" dirty="0" smtClean="0"/>
                        <a:t>制作人数－</a:t>
                      </a:r>
                      <a:r>
                        <a:rPr kumimoji="1" lang="en-US" altLang="ja-JP" sz="2400" b="1" dirty="0" smtClean="0"/>
                        <a:t>1</a:t>
                      </a:r>
                      <a:r>
                        <a:rPr kumimoji="1" lang="ja-JP" altLang="en-US" sz="2400" b="1" dirty="0" smtClean="0"/>
                        <a:t>人</a:t>
                      </a:r>
                      <a:endParaRPr kumimoji="1" lang="ja-JP" altLang="en-US" sz="2400" b="1"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kumimoji="1" lang="ja-JP" altLang="en-US" sz="2000" b="1" dirty="0" smtClean="0"/>
                        <a:t>制作期間－</a:t>
                      </a:r>
                      <a:r>
                        <a:rPr kumimoji="1" lang="en-US" altLang="ja-JP" sz="2000" b="1" dirty="0" smtClean="0"/>
                        <a:t>1</a:t>
                      </a:r>
                      <a:r>
                        <a:rPr kumimoji="1" lang="ja-JP" altLang="en-US" sz="2000" b="1" dirty="0" smtClean="0"/>
                        <a:t>ヶ月</a:t>
                      </a:r>
                    </a:p>
                    <a:p>
                      <a:endParaRPr kumimoji="1" lang="ja-JP" altLang="en-US" dirty="0"/>
                    </a:p>
                  </a:txBody>
                  <a:tcPr/>
                </a:tc>
                <a:tc>
                  <a:txBody>
                    <a:bodyPr/>
                    <a:lstStyle/>
                    <a:p>
                      <a:r>
                        <a:rPr kumimoji="1" lang="en-US" altLang="ja-JP" sz="2000" b="1" dirty="0" smtClean="0"/>
                        <a:t>DirectX2010</a:t>
                      </a:r>
                      <a:r>
                        <a:rPr kumimoji="1" lang="ja-JP" altLang="en-US" sz="2000" b="1" dirty="0" smtClean="0"/>
                        <a:t>使用</a:t>
                      </a:r>
                      <a:endParaRPr kumimoji="1" lang="ja-JP" altLang="en-US" sz="2000" b="1" dirty="0"/>
                    </a:p>
                  </a:txBody>
                  <a:tcPr/>
                </a:tc>
                <a:extLst>
                  <a:ext uri="{0D108BD9-81ED-4DB2-BD59-A6C34878D82A}">
                    <a16:rowId xmlns:a16="http://schemas.microsoft.com/office/drawing/2014/main" val="2814638545"/>
                  </a:ext>
                </a:extLst>
              </a:tr>
              <a:tr h="1543198">
                <a:tc gridSpan="3">
                  <a:txBody>
                    <a:bodyPr/>
                    <a:lstStyle/>
                    <a:p>
                      <a:r>
                        <a:rPr kumimoji="1" lang="ja-JP" altLang="en-US" sz="2000" dirty="0" smtClean="0"/>
                        <a:t>説明－</a:t>
                      </a:r>
                      <a:r>
                        <a:rPr kumimoji="1" lang="en-US" altLang="ja-JP" sz="2000" dirty="0" smtClean="0"/>
                        <a:t>I </a:t>
                      </a:r>
                      <a:r>
                        <a:rPr kumimoji="1" lang="en-US" altLang="ja-JP" sz="2000" dirty="0" err="1" smtClean="0"/>
                        <a:t>wanna</a:t>
                      </a:r>
                      <a:r>
                        <a:rPr kumimoji="1" lang="en-US" altLang="ja-JP" sz="2000" dirty="0" smtClean="0"/>
                        <a:t> be the Guy</a:t>
                      </a:r>
                      <a:r>
                        <a:rPr kumimoji="1" lang="ja-JP" altLang="en-US" sz="2000" dirty="0" smtClean="0"/>
                        <a:t>のオマージュ作品。</a:t>
                      </a:r>
                      <a:endParaRPr kumimoji="1" lang="en-US" altLang="ja-JP" sz="2000" dirty="0" smtClean="0"/>
                    </a:p>
                    <a:p>
                      <a:r>
                        <a:rPr kumimoji="1" lang="ja-JP" altLang="en-US" sz="2000" dirty="0" smtClean="0"/>
                        <a:t>　　　針やブロックに当たらないように進むアクション</a:t>
                      </a:r>
                      <a:endParaRPr kumimoji="1" lang="en-US" altLang="ja-JP" sz="2000" dirty="0" smtClean="0"/>
                    </a:p>
                    <a:p>
                      <a:r>
                        <a:rPr kumimoji="1" lang="ja-JP" altLang="en-US" sz="2000" dirty="0" smtClean="0"/>
                        <a:t>　　　ゲーム。</a:t>
                      </a:r>
                      <a:endParaRPr kumimoji="1" lang="en-US" altLang="ja-JP" sz="2000" dirty="0" smtClean="0"/>
                    </a:p>
                    <a:p>
                      <a:r>
                        <a:rPr kumimoji="1" lang="ja-JP" altLang="en-US" sz="2000" dirty="0" smtClean="0"/>
                        <a:t>　　　</a:t>
                      </a:r>
                      <a:r>
                        <a:rPr kumimoji="1" lang="en-US" altLang="ja-JP" sz="2000" dirty="0" smtClean="0"/>
                        <a:t>2</a:t>
                      </a:r>
                      <a:r>
                        <a:rPr kumimoji="1" lang="ja-JP" altLang="en-US" sz="2000" dirty="0" smtClean="0"/>
                        <a:t>段ジャンプまでできる。</a:t>
                      </a:r>
                      <a:endParaRPr kumimoji="1" lang="en-US" altLang="ja-JP" sz="2000" dirty="0" smtClean="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2272065741"/>
                  </a:ext>
                </a:extLst>
              </a:tr>
            </a:tbl>
          </a:graphicData>
        </a:graphic>
      </p:graphicFrame>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8" cy="5141353"/>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45" y="5378720"/>
            <a:ext cx="923265" cy="72130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4590" y="5717054"/>
            <a:ext cx="372474" cy="382966"/>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208" y="5717054"/>
            <a:ext cx="372474" cy="38296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762" y="5717054"/>
            <a:ext cx="372474" cy="382966"/>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329" y="5717054"/>
            <a:ext cx="372474" cy="382966"/>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0992" y="5125407"/>
            <a:ext cx="449337" cy="461995"/>
          </a:xfrm>
          <a:prstGeom prst="rect">
            <a:avLst/>
          </a:prstGeom>
        </p:spPr>
      </p:pic>
      <p:sp>
        <p:nvSpPr>
          <p:cNvPr id="10" name="テキスト ボックス 9"/>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-9-</a:t>
            </a:r>
            <a:endParaRPr kumimoji="1" lang="ja-JP" altLang="en-US" sz="1800" dirty="0"/>
          </a:p>
        </p:txBody>
      </p:sp>
    </p:spTree>
    <p:extLst>
      <p:ext uri="{BB962C8B-B14F-4D97-AF65-F5344CB8AC3E}">
        <p14:creationId xmlns:p14="http://schemas.microsoft.com/office/powerpoint/2010/main" val="4411147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91439" y="1708427"/>
            <a:ext cx="6632170" cy="707886"/>
          </a:xfrm>
          <a:prstGeom prst="rect">
            <a:avLst/>
          </a:prstGeom>
          <a:noFill/>
        </p:spPr>
        <p:txBody>
          <a:bodyPr wrap="square" rtlCol="0">
            <a:spAutoFit/>
          </a:bodyPr>
          <a:lstStyle/>
          <a:p>
            <a:r>
              <a:rPr lang="ja-JP" altLang="en-US" sz="2000" dirty="0" smtClean="0"/>
              <a:t>すぐに</a:t>
            </a:r>
            <a:r>
              <a:rPr lang="ja-JP" altLang="en-US" sz="2000" dirty="0"/>
              <a:t>リトライ</a:t>
            </a:r>
            <a:r>
              <a:rPr lang="ja-JP" altLang="en-US" sz="2000" dirty="0" smtClean="0"/>
              <a:t>ができて</a:t>
            </a:r>
            <a:r>
              <a:rPr lang="ja-JP" altLang="en-US" sz="2000" dirty="0"/>
              <a:t>何度</a:t>
            </a:r>
            <a:r>
              <a:rPr lang="ja-JP" altLang="en-US" sz="2000" dirty="0" smtClean="0"/>
              <a:t>もやり直せるゲーム性や、</a:t>
            </a:r>
            <a:endParaRPr lang="en-US" altLang="ja-JP" sz="2000" dirty="0" smtClean="0"/>
          </a:p>
          <a:p>
            <a:r>
              <a:rPr lang="ja-JP" altLang="en-US" sz="2000" dirty="0" smtClean="0"/>
              <a:t>ボス戦の演出等再現することに力を入れました。</a:t>
            </a:r>
            <a:endParaRPr lang="en-US" altLang="ja-JP" sz="2000" dirty="0" smtClean="0"/>
          </a:p>
        </p:txBody>
      </p:sp>
      <p:sp>
        <p:nvSpPr>
          <p:cNvPr id="3" name="テキスト ボックス 2"/>
          <p:cNvSpPr txBox="1"/>
          <p:nvPr/>
        </p:nvSpPr>
        <p:spPr>
          <a:xfrm>
            <a:off x="91439" y="270771"/>
            <a:ext cx="3431221" cy="707886"/>
          </a:xfrm>
          <a:prstGeom prst="rect">
            <a:avLst/>
          </a:prstGeom>
          <a:noFill/>
        </p:spPr>
        <p:txBody>
          <a:bodyPr wrap="square" rtlCol="0">
            <a:spAutoFit/>
          </a:bodyPr>
          <a:lstStyle/>
          <a:p>
            <a:r>
              <a:rPr lang="ja-JP" altLang="en-US" sz="4000" b="1" dirty="0" smtClean="0">
                <a:solidFill>
                  <a:srgbClr val="FF0000"/>
                </a:solidFill>
              </a:rPr>
              <a:t>制作</a:t>
            </a:r>
            <a:r>
              <a:rPr lang="ja-JP" altLang="en-US" sz="4000" b="1" dirty="0">
                <a:solidFill>
                  <a:srgbClr val="FF0000"/>
                </a:solidFill>
              </a:rPr>
              <a:t>ポイント</a:t>
            </a:r>
            <a:endParaRPr kumimoji="1" lang="ja-JP" altLang="en-US" sz="4000" b="1" dirty="0">
              <a:solidFill>
                <a:srgbClr val="FF0000"/>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5922"/>
            <a:ext cx="6858000" cy="3856957"/>
          </a:xfrm>
          <a:prstGeom prst="rect">
            <a:avLst/>
          </a:prstGeom>
        </p:spPr>
      </p:pic>
      <p:sp>
        <p:nvSpPr>
          <p:cNvPr id="5" name="テキスト ボックス 4"/>
          <p:cNvSpPr txBox="1"/>
          <p:nvPr/>
        </p:nvSpPr>
        <p:spPr>
          <a:xfrm>
            <a:off x="91439" y="7029450"/>
            <a:ext cx="1291591" cy="707886"/>
          </a:xfrm>
          <a:prstGeom prst="rect">
            <a:avLst/>
          </a:prstGeom>
          <a:noFill/>
        </p:spPr>
        <p:txBody>
          <a:bodyPr wrap="square" rtlCol="0">
            <a:spAutoFit/>
          </a:bodyPr>
          <a:lstStyle/>
          <a:p>
            <a:r>
              <a:rPr kumimoji="1" lang="ja-JP" altLang="en-US" sz="4000" b="1" dirty="0" smtClean="0">
                <a:solidFill>
                  <a:srgbClr val="FF0000"/>
                </a:solidFill>
              </a:rPr>
              <a:t>感想</a:t>
            </a:r>
            <a:endParaRPr kumimoji="1" lang="ja-JP" altLang="en-US" sz="4000" b="1" dirty="0">
              <a:solidFill>
                <a:srgbClr val="FF0000"/>
              </a:solidFill>
            </a:endParaRPr>
          </a:p>
        </p:txBody>
      </p:sp>
      <p:sp>
        <p:nvSpPr>
          <p:cNvPr id="6" name="テキスト ボックス 5"/>
          <p:cNvSpPr txBox="1"/>
          <p:nvPr/>
        </p:nvSpPr>
        <p:spPr>
          <a:xfrm>
            <a:off x="171450" y="7932420"/>
            <a:ext cx="6377940" cy="1323439"/>
          </a:xfrm>
          <a:prstGeom prst="rect">
            <a:avLst/>
          </a:prstGeom>
          <a:noFill/>
        </p:spPr>
        <p:txBody>
          <a:bodyPr wrap="square" rtlCol="0">
            <a:spAutoFit/>
          </a:bodyPr>
          <a:lstStyle/>
          <a:p>
            <a:r>
              <a:rPr lang="ja-JP" altLang="en-US" sz="2000" dirty="0"/>
              <a:t>プレイヤ</a:t>
            </a:r>
            <a:r>
              <a:rPr lang="ja-JP" altLang="en-US" sz="2000" dirty="0" smtClean="0"/>
              <a:t>ーと</a:t>
            </a:r>
            <a:r>
              <a:rPr lang="ja-JP" altLang="en-US" sz="2000" dirty="0"/>
              <a:t>ブロック</a:t>
            </a:r>
            <a:r>
              <a:rPr lang="ja-JP" altLang="en-US" sz="2000" dirty="0" smtClean="0"/>
              <a:t>の当たり</a:t>
            </a:r>
            <a:r>
              <a:rPr lang="ja-JP" altLang="en-US" sz="2000" dirty="0"/>
              <a:t>判定</a:t>
            </a:r>
            <a:r>
              <a:rPr lang="ja-JP" altLang="en-US" sz="2000" dirty="0" smtClean="0"/>
              <a:t>の</a:t>
            </a:r>
            <a:r>
              <a:rPr lang="ja-JP" altLang="en-US" sz="2000" dirty="0"/>
              <a:t>難</a:t>
            </a:r>
            <a:r>
              <a:rPr lang="ja-JP" altLang="en-US" sz="2000" dirty="0" smtClean="0"/>
              <a:t>しさを</a:t>
            </a:r>
            <a:r>
              <a:rPr lang="ja-JP" altLang="en-US" sz="2000" dirty="0"/>
              <a:t>身</a:t>
            </a:r>
            <a:r>
              <a:rPr lang="ja-JP" altLang="en-US" sz="2000" dirty="0" smtClean="0"/>
              <a:t>にしみて感じました。また、</a:t>
            </a:r>
            <a:r>
              <a:rPr lang="en-US" altLang="ja-JP" sz="2000" dirty="0" smtClean="0"/>
              <a:t>2</a:t>
            </a:r>
            <a:r>
              <a:rPr lang="ja-JP" altLang="en-US" sz="2000" dirty="0" smtClean="0"/>
              <a:t>段ジャンプを実装する際には、空中にいる判定をとることで無限ジャンプを防ぎました。</a:t>
            </a:r>
            <a:endParaRPr lang="en-US" altLang="ja-JP" sz="2000" dirty="0" smtClean="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1612" y="167289"/>
            <a:ext cx="1116388" cy="1341529"/>
          </a:xfrm>
          <a:prstGeom prst="rect">
            <a:avLst/>
          </a:prstGeom>
        </p:spPr>
      </p:pic>
      <p:sp>
        <p:nvSpPr>
          <p:cNvPr id="8" name="テキスト ボックス 7"/>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-10-</a:t>
            </a:r>
            <a:endParaRPr kumimoji="1" lang="ja-JP" altLang="en-US" sz="1800" dirty="0"/>
          </a:p>
        </p:txBody>
      </p:sp>
    </p:spTree>
    <p:extLst>
      <p:ext uri="{BB962C8B-B14F-4D97-AF65-F5344CB8AC3E}">
        <p14:creationId xmlns:p14="http://schemas.microsoft.com/office/powerpoint/2010/main" val="9910163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812312017"/>
              </p:ext>
            </p:extLst>
          </p:nvPr>
        </p:nvGraphicFramePr>
        <p:xfrm>
          <a:off x="-12372" y="5427240"/>
          <a:ext cx="6870370" cy="3708000"/>
        </p:xfrm>
        <a:graphic>
          <a:graphicData uri="http://schemas.openxmlformats.org/drawingml/2006/table">
            <a:tbl>
              <a:tblPr firstRow="1" bandRow="1">
                <a:tableStyleId>{5C22544A-7EE6-4342-B048-85BDC9FD1C3A}</a:tableStyleId>
              </a:tblPr>
              <a:tblGrid>
                <a:gridCol w="2234999">
                  <a:extLst>
                    <a:ext uri="{9D8B030D-6E8A-4147-A177-3AD203B41FA5}">
                      <a16:colId xmlns:a16="http://schemas.microsoft.com/office/drawing/2014/main" val="4175896365"/>
                    </a:ext>
                  </a:extLst>
                </a:gridCol>
                <a:gridCol w="2346299">
                  <a:extLst>
                    <a:ext uri="{9D8B030D-6E8A-4147-A177-3AD203B41FA5}">
                      <a16:colId xmlns:a16="http://schemas.microsoft.com/office/drawing/2014/main" val="3212744658"/>
                    </a:ext>
                  </a:extLst>
                </a:gridCol>
                <a:gridCol w="2289072">
                  <a:extLst>
                    <a:ext uri="{9D8B030D-6E8A-4147-A177-3AD203B41FA5}">
                      <a16:colId xmlns:a16="http://schemas.microsoft.com/office/drawing/2014/main" val="2626716222"/>
                    </a:ext>
                  </a:extLst>
                </a:gridCol>
              </a:tblGrid>
              <a:tr h="900000">
                <a:tc gridSpan="3">
                  <a:txBody>
                    <a:bodyPr/>
                    <a:lstStyle/>
                    <a:p>
                      <a:pPr algn="ctr"/>
                      <a:r>
                        <a:rPr kumimoji="1" lang="ja-JP" altLang="en-US" sz="4000" dirty="0" smtClean="0"/>
                        <a:t>タイトル名－</a:t>
                      </a:r>
                      <a:r>
                        <a:rPr kumimoji="1" lang="en-US" altLang="ja-JP" sz="4000" dirty="0" smtClean="0"/>
                        <a:t>『</a:t>
                      </a:r>
                      <a:r>
                        <a:rPr kumimoji="1" lang="ja-JP" altLang="en-US" sz="4000" dirty="0" smtClean="0"/>
                        <a:t>大迷宮</a:t>
                      </a:r>
                      <a:r>
                        <a:rPr kumimoji="1" lang="en-US" altLang="ja-JP" sz="4000" dirty="0" smtClean="0"/>
                        <a:t>』</a:t>
                      </a:r>
                      <a:endParaRPr kumimoji="1" lang="ja-JP" altLang="en-US" sz="4000" dirty="0"/>
                    </a:p>
                  </a:txBody>
                  <a:tcPr anchor="ct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794552473"/>
                  </a:ext>
                </a:extLst>
              </a:tr>
              <a:tr h="504000">
                <a:tc>
                  <a:txBody>
                    <a:bodyPr/>
                    <a:lstStyle/>
                    <a:p>
                      <a:r>
                        <a:rPr kumimoji="1" lang="ja-JP" altLang="en-US" sz="2400" b="1" dirty="0" smtClean="0">
                          <a:solidFill>
                            <a:schemeClr val="tx1">
                              <a:lumMod val="95000"/>
                              <a:lumOff val="5000"/>
                            </a:schemeClr>
                          </a:solidFill>
                        </a:rPr>
                        <a:t>制作学年－</a:t>
                      </a:r>
                      <a:r>
                        <a:rPr kumimoji="1" lang="en-US" altLang="ja-JP" sz="2400" b="1" dirty="0" smtClean="0">
                          <a:solidFill>
                            <a:schemeClr val="tx1">
                              <a:lumMod val="95000"/>
                              <a:lumOff val="5000"/>
                            </a:schemeClr>
                          </a:solidFill>
                        </a:rPr>
                        <a:t>1</a:t>
                      </a:r>
                      <a:r>
                        <a:rPr kumimoji="1" lang="ja-JP" altLang="en-US" sz="2400" b="1" dirty="0" smtClean="0">
                          <a:solidFill>
                            <a:schemeClr val="tx1">
                              <a:lumMod val="95000"/>
                              <a:lumOff val="5000"/>
                            </a:schemeClr>
                          </a:solidFill>
                        </a:rPr>
                        <a:t>年</a:t>
                      </a:r>
                      <a:endParaRPr kumimoji="1" lang="ja-JP" altLang="en-US" sz="2400" dirty="0"/>
                    </a:p>
                  </a:txBody>
                  <a:tcPr/>
                </a:tc>
                <a:tc>
                  <a:txBody>
                    <a:bodyPr/>
                    <a:lstStyle/>
                    <a:p>
                      <a:r>
                        <a:rPr kumimoji="1" lang="ja-JP" altLang="en-US" sz="2000" b="1" dirty="0" smtClean="0"/>
                        <a:t>使用言語</a:t>
                      </a:r>
                      <a:r>
                        <a:rPr kumimoji="1" lang="en-US" altLang="ja-JP" sz="2000" b="1" dirty="0" smtClean="0"/>
                        <a:t>―</a:t>
                      </a:r>
                      <a:r>
                        <a:rPr kumimoji="1" lang="ja-JP" altLang="en-US" sz="2000" b="1" dirty="0" smtClean="0"/>
                        <a:t>Ｃ言語</a:t>
                      </a:r>
                      <a:endParaRPr kumimoji="1" lang="ja-JP" altLang="en-US" sz="2000" b="1" dirty="0"/>
                    </a:p>
                  </a:txBody>
                  <a:tcPr/>
                </a:tc>
                <a:tc>
                  <a:txBody>
                    <a:bodyPr/>
                    <a:lstStyle/>
                    <a:p>
                      <a:pPr algn="ctr"/>
                      <a:r>
                        <a:rPr kumimoji="1" lang="ja-JP" altLang="en-US" sz="2000" b="1" dirty="0" smtClean="0"/>
                        <a:t>ジャンルーパズル</a:t>
                      </a:r>
                      <a:endParaRPr kumimoji="1" lang="ja-JP" altLang="en-US" sz="2000" b="1" dirty="0"/>
                    </a:p>
                  </a:txBody>
                  <a:tcPr anchor="ctr"/>
                </a:tc>
                <a:extLst>
                  <a:ext uri="{0D108BD9-81ED-4DB2-BD59-A6C34878D82A}">
                    <a16:rowId xmlns:a16="http://schemas.microsoft.com/office/drawing/2014/main" val="2617709823"/>
                  </a:ext>
                </a:extLst>
              </a:tr>
              <a:tr h="504000">
                <a:tc>
                  <a:txBody>
                    <a:bodyPr/>
                    <a:lstStyle/>
                    <a:p>
                      <a:r>
                        <a:rPr kumimoji="1" lang="ja-JP" altLang="en-US" sz="2400" b="1" dirty="0" smtClean="0"/>
                        <a:t>制作人数－</a:t>
                      </a:r>
                      <a:r>
                        <a:rPr kumimoji="1" lang="en-US" altLang="ja-JP" sz="2400" b="1" dirty="0" smtClean="0"/>
                        <a:t>1</a:t>
                      </a:r>
                      <a:r>
                        <a:rPr kumimoji="1" lang="ja-JP" altLang="en-US" sz="2400" b="1" dirty="0" smtClean="0"/>
                        <a:t>人</a:t>
                      </a:r>
                      <a:endParaRPr kumimoji="1" lang="ja-JP" altLang="en-US" sz="2400" b="1"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kumimoji="1" lang="ja-JP" altLang="en-US" sz="2000" b="1" dirty="0" smtClean="0"/>
                        <a:t>制作期間－２ヶ月</a:t>
                      </a:r>
                    </a:p>
                  </a:txBody>
                  <a:tcPr/>
                </a:tc>
                <a:tc>
                  <a:txBody>
                    <a:bodyPr/>
                    <a:lstStyle/>
                    <a:p>
                      <a:r>
                        <a:rPr kumimoji="1" lang="en-US" altLang="ja-JP" sz="2000" b="1" dirty="0" smtClean="0"/>
                        <a:t>DirectX2010</a:t>
                      </a:r>
                      <a:r>
                        <a:rPr kumimoji="1" lang="ja-JP" altLang="en-US" sz="2000" b="1" dirty="0" smtClean="0"/>
                        <a:t>使用</a:t>
                      </a:r>
                      <a:endParaRPr kumimoji="1" lang="ja-JP" altLang="en-US" sz="2000" b="1" dirty="0"/>
                    </a:p>
                  </a:txBody>
                  <a:tcPr/>
                </a:tc>
                <a:extLst>
                  <a:ext uri="{0D108BD9-81ED-4DB2-BD59-A6C34878D82A}">
                    <a16:rowId xmlns:a16="http://schemas.microsoft.com/office/drawing/2014/main" val="2814638545"/>
                  </a:ext>
                </a:extLst>
              </a:tr>
              <a:tr h="1800000">
                <a:tc gridSpan="3">
                  <a:txBody>
                    <a:bodyPr/>
                    <a:lstStyle/>
                    <a:p>
                      <a:r>
                        <a:rPr kumimoji="1" lang="ja-JP" altLang="en-US" sz="2000" dirty="0" smtClean="0"/>
                        <a:t>説明－初めての３Ｄ作品。</a:t>
                      </a:r>
                      <a:endParaRPr kumimoji="1" lang="en-US" altLang="ja-JP" sz="2000" dirty="0" smtClean="0"/>
                    </a:p>
                    <a:p>
                      <a:r>
                        <a:rPr kumimoji="1" lang="ja-JP" altLang="en-US" sz="2000" dirty="0" smtClean="0"/>
                        <a:t>　　　マップを見ながらゴールを目指す迷路ゲーム。</a:t>
                      </a:r>
                      <a:endParaRPr kumimoji="1" lang="en-US" altLang="ja-JP" sz="2000" dirty="0" smtClean="0"/>
                    </a:p>
                    <a:p>
                      <a:r>
                        <a:rPr kumimoji="1" lang="ja-JP" altLang="en-US" sz="2000" dirty="0" smtClean="0"/>
                        <a:t>　　　自分の位置が表示されていないので地形から</a:t>
                      </a:r>
                      <a:endParaRPr kumimoji="1" lang="en-US" altLang="ja-JP" sz="2000" dirty="0" smtClean="0"/>
                    </a:p>
                    <a:p>
                      <a:r>
                        <a:rPr kumimoji="1" lang="ja-JP" altLang="en-US" sz="2000" dirty="0" smtClean="0"/>
                        <a:t>　　　場所を把握し、ゴールまでたどり着かなければ</a:t>
                      </a:r>
                      <a:endParaRPr kumimoji="1" lang="en-US" altLang="ja-JP" sz="2000" dirty="0" smtClean="0"/>
                    </a:p>
                    <a:p>
                      <a:r>
                        <a:rPr kumimoji="1" lang="ja-JP" altLang="en-US" sz="2000" dirty="0" smtClean="0"/>
                        <a:t>　　　ならない。</a:t>
                      </a:r>
                      <a:endParaRPr kumimoji="1" lang="en-US" altLang="ja-JP" sz="1350" dirty="0" smtClean="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2272065741"/>
                  </a:ext>
                </a:extLst>
              </a:tr>
            </a:tbl>
          </a:graphicData>
        </a:graphic>
      </p:graphicFrame>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72" y="0"/>
            <a:ext cx="6871856" cy="3865418"/>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3906982" y="3865418"/>
            <a:ext cx="2951018" cy="1561822"/>
          </a:xfrm>
          <a:prstGeom prst="rect">
            <a:avLst/>
          </a:prstGeom>
        </p:spPr>
      </p:pic>
      <p:sp>
        <p:nvSpPr>
          <p:cNvPr id="6" name="テキスト ボックス 5"/>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-11-</a:t>
            </a:r>
            <a:endParaRPr kumimoji="1" lang="ja-JP" altLang="en-US" sz="1800" dirty="0"/>
          </a:p>
        </p:txBody>
      </p:sp>
    </p:spTree>
    <p:extLst>
      <p:ext uri="{BB962C8B-B14F-4D97-AF65-F5344CB8AC3E}">
        <p14:creationId xmlns:p14="http://schemas.microsoft.com/office/powerpoint/2010/main" val="2189154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74567" y="340043"/>
            <a:ext cx="3431221" cy="707886"/>
          </a:xfrm>
          <a:prstGeom prst="rect">
            <a:avLst/>
          </a:prstGeom>
          <a:noFill/>
        </p:spPr>
        <p:txBody>
          <a:bodyPr wrap="square" rtlCol="0">
            <a:spAutoFit/>
          </a:bodyPr>
          <a:lstStyle/>
          <a:p>
            <a:r>
              <a:rPr lang="ja-JP" altLang="en-US" sz="4000" b="1" dirty="0" smtClean="0">
                <a:solidFill>
                  <a:srgbClr val="FF0000"/>
                </a:solidFill>
              </a:rPr>
              <a:t>制作</a:t>
            </a:r>
            <a:r>
              <a:rPr lang="ja-JP" altLang="en-US" sz="4000" b="1" dirty="0">
                <a:solidFill>
                  <a:srgbClr val="FF0000"/>
                </a:solidFill>
              </a:rPr>
              <a:t>ポイント</a:t>
            </a:r>
            <a:endParaRPr kumimoji="1" lang="ja-JP" altLang="en-US" sz="4000" b="1" dirty="0">
              <a:solidFill>
                <a:srgbClr val="FF0000"/>
              </a:solidFill>
            </a:endParaRPr>
          </a:p>
        </p:txBody>
      </p:sp>
      <p:sp>
        <p:nvSpPr>
          <p:cNvPr id="6" name="テキスト ボックス 5"/>
          <p:cNvSpPr txBox="1"/>
          <p:nvPr/>
        </p:nvSpPr>
        <p:spPr>
          <a:xfrm>
            <a:off x="174567" y="1332740"/>
            <a:ext cx="5838306" cy="707886"/>
          </a:xfrm>
          <a:prstGeom prst="rect">
            <a:avLst/>
          </a:prstGeom>
          <a:noFill/>
        </p:spPr>
        <p:txBody>
          <a:bodyPr wrap="square" rtlCol="0">
            <a:spAutoFit/>
          </a:bodyPr>
          <a:lstStyle/>
          <a:p>
            <a:r>
              <a:rPr kumimoji="1" lang="ja-JP" altLang="en-US" sz="2000" dirty="0" smtClean="0"/>
              <a:t>スタートとゴールだけを表示し、自分の位置を更新しないことで難易度を上げています。</a:t>
            </a:r>
            <a:endParaRPr kumimoji="1" lang="ja-JP" altLang="en-US" sz="2000"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5437"/>
            <a:ext cx="6858000" cy="3827224"/>
          </a:xfrm>
          <a:prstGeom prst="rect">
            <a:avLst/>
          </a:prstGeom>
        </p:spPr>
      </p:pic>
      <p:sp>
        <p:nvSpPr>
          <p:cNvPr id="8" name="テキスト ボックス 7"/>
          <p:cNvSpPr txBox="1"/>
          <p:nvPr/>
        </p:nvSpPr>
        <p:spPr>
          <a:xfrm>
            <a:off x="174567" y="6437472"/>
            <a:ext cx="1454727" cy="707886"/>
          </a:xfrm>
          <a:prstGeom prst="rect">
            <a:avLst/>
          </a:prstGeom>
          <a:noFill/>
        </p:spPr>
        <p:txBody>
          <a:bodyPr wrap="square" rtlCol="0">
            <a:spAutoFit/>
          </a:bodyPr>
          <a:lstStyle/>
          <a:p>
            <a:r>
              <a:rPr kumimoji="1" lang="ja-JP" altLang="en-US" sz="4000" b="1" dirty="0" smtClean="0">
                <a:solidFill>
                  <a:srgbClr val="FF0000"/>
                </a:solidFill>
              </a:rPr>
              <a:t>感想</a:t>
            </a:r>
            <a:endParaRPr kumimoji="1" lang="ja-JP" altLang="en-US" sz="4000" b="1" dirty="0">
              <a:solidFill>
                <a:srgbClr val="FF0000"/>
              </a:solidFill>
            </a:endParaRPr>
          </a:p>
        </p:txBody>
      </p:sp>
      <p:sp>
        <p:nvSpPr>
          <p:cNvPr id="9" name="テキスト ボックス 8"/>
          <p:cNvSpPr txBox="1"/>
          <p:nvPr/>
        </p:nvSpPr>
        <p:spPr>
          <a:xfrm>
            <a:off x="174567" y="7145358"/>
            <a:ext cx="6212378" cy="2246769"/>
          </a:xfrm>
          <a:prstGeom prst="rect">
            <a:avLst/>
          </a:prstGeom>
          <a:noFill/>
        </p:spPr>
        <p:txBody>
          <a:bodyPr wrap="square" rtlCol="0">
            <a:spAutoFit/>
          </a:bodyPr>
          <a:lstStyle/>
          <a:p>
            <a:r>
              <a:rPr kumimoji="1" lang="ja-JP" altLang="en-US" sz="2000" dirty="0" smtClean="0"/>
              <a:t>迷路ゲームでマップを出してしまうと、簡単にクリアされてしまうと思ったため、自分の位置を表示しないことで難易度を調整しました。</a:t>
            </a:r>
            <a:endParaRPr kumimoji="1" lang="en-US" altLang="ja-JP" sz="2000" dirty="0" smtClean="0"/>
          </a:p>
          <a:p>
            <a:r>
              <a:rPr lang="ja-JP" altLang="en-US" sz="2000" dirty="0" smtClean="0"/>
              <a:t>さらに、リスタートをボタンに割り当てることで</a:t>
            </a:r>
            <a:endParaRPr lang="en-US" altLang="ja-JP" sz="2000" dirty="0" smtClean="0"/>
          </a:p>
          <a:p>
            <a:r>
              <a:rPr kumimoji="1" lang="ja-JP" altLang="en-US" sz="2000" dirty="0"/>
              <a:t>迷</a:t>
            </a:r>
            <a:r>
              <a:rPr kumimoji="1" lang="ja-JP" altLang="en-US" sz="2000" dirty="0" smtClean="0"/>
              <a:t>ってもやり</a:t>
            </a:r>
            <a:r>
              <a:rPr kumimoji="1" lang="ja-JP" altLang="en-US" sz="2000" dirty="0"/>
              <a:t>直</a:t>
            </a:r>
            <a:r>
              <a:rPr kumimoji="1" lang="ja-JP" altLang="en-US" sz="2000" dirty="0" smtClean="0"/>
              <a:t>せるようにしました。</a:t>
            </a:r>
            <a:endParaRPr kumimoji="1" lang="en-US" altLang="ja-JP" sz="2000" dirty="0" smtClean="0"/>
          </a:p>
          <a:p>
            <a:r>
              <a:rPr kumimoji="1" lang="en-US" altLang="ja-JP" sz="2000" dirty="0" smtClean="0"/>
              <a:t>3D</a:t>
            </a:r>
            <a:r>
              <a:rPr kumimoji="1" lang="ja-JP" altLang="en-US" sz="2000" dirty="0" smtClean="0"/>
              <a:t>ゲームの当たり判定がとても苦労しましたが、</a:t>
            </a:r>
            <a:endParaRPr kumimoji="1" lang="en-US" altLang="ja-JP" sz="2000" dirty="0" smtClean="0"/>
          </a:p>
          <a:p>
            <a:r>
              <a:rPr lang="ja-JP" altLang="en-US" sz="2000" dirty="0"/>
              <a:t>完成</a:t>
            </a:r>
            <a:r>
              <a:rPr lang="ja-JP" altLang="en-US" sz="2000" dirty="0" smtClean="0"/>
              <a:t>してよかったと思います。</a:t>
            </a:r>
            <a:endParaRPr kumimoji="1" lang="ja-JP" altLang="en-US" sz="2000" dirty="0"/>
          </a:p>
        </p:txBody>
      </p:sp>
      <p:sp>
        <p:nvSpPr>
          <p:cNvPr id="10" name="テキスト ボックス 9"/>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-12-</a:t>
            </a:r>
            <a:endParaRPr kumimoji="1" lang="ja-JP" altLang="en-US" sz="1800" dirty="0"/>
          </a:p>
        </p:txBody>
      </p:sp>
    </p:spTree>
    <p:extLst>
      <p:ext uri="{BB962C8B-B14F-4D97-AF65-F5344CB8AC3E}">
        <p14:creationId xmlns:p14="http://schemas.microsoft.com/office/powerpoint/2010/main" val="1129991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937233624"/>
              </p:ext>
            </p:extLst>
          </p:nvPr>
        </p:nvGraphicFramePr>
        <p:xfrm>
          <a:off x="-12372" y="5427240"/>
          <a:ext cx="6870370" cy="3708000"/>
        </p:xfrm>
        <a:graphic>
          <a:graphicData uri="http://schemas.openxmlformats.org/drawingml/2006/table">
            <a:tbl>
              <a:tblPr firstRow="1" bandRow="1">
                <a:tableStyleId>{5C22544A-7EE6-4342-B048-85BDC9FD1C3A}</a:tableStyleId>
              </a:tblPr>
              <a:tblGrid>
                <a:gridCol w="2234999">
                  <a:extLst>
                    <a:ext uri="{9D8B030D-6E8A-4147-A177-3AD203B41FA5}">
                      <a16:colId xmlns:a16="http://schemas.microsoft.com/office/drawing/2014/main" val="4175896365"/>
                    </a:ext>
                  </a:extLst>
                </a:gridCol>
                <a:gridCol w="2346299">
                  <a:extLst>
                    <a:ext uri="{9D8B030D-6E8A-4147-A177-3AD203B41FA5}">
                      <a16:colId xmlns:a16="http://schemas.microsoft.com/office/drawing/2014/main" val="3212744658"/>
                    </a:ext>
                  </a:extLst>
                </a:gridCol>
                <a:gridCol w="2289072">
                  <a:extLst>
                    <a:ext uri="{9D8B030D-6E8A-4147-A177-3AD203B41FA5}">
                      <a16:colId xmlns:a16="http://schemas.microsoft.com/office/drawing/2014/main" val="2626716222"/>
                    </a:ext>
                  </a:extLst>
                </a:gridCol>
              </a:tblGrid>
              <a:tr h="900000">
                <a:tc gridSpan="3">
                  <a:txBody>
                    <a:bodyPr/>
                    <a:lstStyle/>
                    <a:p>
                      <a:pPr algn="ctr"/>
                      <a:r>
                        <a:rPr kumimoji="1" lang="ja-JP" altLang="en-US" sz="2800" dirty="0" smtClean="0"/>
                        <a:t>タイトル名－</a:t>
                      </a:r>
                      <a:r>
                        <a:rPr kumimoji="1" lang="en-US" altLang="ja-JP" sz="2800" dirty="0" smtClean="0"/>
                        <a:t>『</a:t>
                      </a:r>
                      <a:r>
                        <a:rPr kumimoji="1" lang="ja-JP" altLang="en-US" sz="2800" dirty="0" smtClean="0"/>
                        <a:t>いらすとやうぉー</a:t>
                      </a:r>
                      <a:r>
                        <a:rPr kumimoji="1" lang="ja-JP" altLang="en-US" sz="2800" dirty="0" err="1" smtClean="0"/>
                        <a:t>ず</a:t>
                      </a:r>
                      <a:r>
                        <a:rPr kumimoji="1" lang="en-US" altLang="ja-JP" sz="2800" dirty="0" smtClean="0"/>
                        <a:t>』</a:t>
                      </a:r>
                      <a:endParaRPr kumimoji="1" lang="ja-JP" altLang="en-US" sz="2800" dirty="0"/>
                    </a:p>
                  </a:txBody>
                  <a:tcPr anchor="ct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794552473"/>
                  </a:ext>
                </a:extLst>
              </a:tr>
              <a:tr h="504000">
                <a:tc>
                  <a:txBody>
                    <a:bodyPr/>
                    <a:lstStyle/>
                    <a:p>
                      <a:r>
                        <a:rPr kumimoji="1" lang="ja-JP" altLang="en-US" sz="2400" b="1" dirty="0" smtClean="0">
                          <a:solidFill>
                            <a:schemeClr val="tx1">
                              <a:lumMod val="95000"/>
                              <a:lumOff val="5000"/>
                            </a:schemeClr>
                          </a:solidFill>
                        </a:rPr>
                        <a:t>制作学年－</a:t>
                      </a:r>
                      <a:r>
                        <a:rPr kumimoji="1" lang="en-US" altLang="ja-JP" sz="2400" b="1" dirty="0" smtClean="0">
                          <a:solidFill>
                            <a:schemeClr val="tx1">
                              <a:lumMod val="95000"/>
                              <a:lumOff val="5000"/>
                            </a:schemeClr>
                          </a:solidFill>
                        </a:rPr>
                        <a:t>2</a:t>
                      </a:r>
                      <a:r>
                        <a:rPr kumimoji="1" lang="ja-JP" altLang="en-US" sz="2400" b="1" dirty="0" smtClean="0">
                          <a:solidFill>
                            <a:schemeClr val="tx1">
                              <a:lumMod val="95000"/>
                              <a:lumOff val="5000"/>
                            </a:schemeClr>
                          </a:solidFill>
                        </a:rPr>
                        <a:t>年</a:t>
                      </a:r>
                      <a:endParaRPr kumimoji="1" lang="ja-JP" altLang="en-US" sz="2400" dirty="0"/>
                    </a:p>
                  </a:txBody>
                  <a:tcPr/>
                </a:tc>
                <a:tc>
                  <a:txBody>
                    <a:bodyPr/>
                    <a:lstStyle/>
                    <a:p>
                      <a:r>
                        <a:rPr kumimoji="1" lang="ja-JP" altLang="en-US" sz="2000" b="1" dirty="0" smtClean="0"/>
                        <a:t>使用言語</a:t>
                      </a:r>
                      <a:r>
                        <a:rPr kumimoji="1" lang="en-US" altLang="ja-JP" sz="2000" b="1" dirty="0" smtClean="0"/>
                        <a:t>―C++</a:t>
                      </a:r>
                      <a:r>
                        <a:rPr kumimoji="1" lang="ja-JP" altLang="en-US" sz="2000" b="1" dirty="0" smtClean="0"/>
                        <a:t>言語</a:t>
                      </a:r>
                      <a:endParaRPr kumimoji="1" lang="ja-JP" altLang="en-US" sz="2000" b="1" dirty="0"/>
                    </a:p>
                  </a:txBody>
                  <a:tcPr/>
                </a:tc>
                <a:tc>
                  <a:txBody>
                    <a:bodyPr/>
                    <a:lstStyle/>
                    <a:p>
                      <a:pPr algn="ctr"/>
                      <a:r>
                        <a:rPr kumimoji="1" lang="ja-JP" altLang="en-US" sz="1200" b="1" dirty="0" smtClean="0"/>
                        <a:t>ジャンルーシューティング</a:t>
                      </a:r>
                      <a:endParaRPr kumimoji="1" lang="ja-JP" altLang="en-US" sz="1200" b="1" dirty="0"/>
                    </a:p>
                  </a:txBody>
                  <a:tcPr anchor="ctr"/>
                </a:tc>
                <a:extLst>
                  <a:ext uri="{0D108BD9-81ED-4DB2-BD59-A6C34878D82A}">
                    <a16:rowId xmlns:a16="http://schemas.microsoft.com/office/drawing/2014/main" val="2617709823"/>
                  </a:ext>
                </a:extLst>
              </a:tr>
              <a:tr h="504000">
                <a:tc>
                  <a:txBody>
                    <a:bodyPr/>
                    <a:lstStyle/>
                    <a:p>
                      <a:r>
                        <a:rPr kumimoji="1" lang="ja-JP" altLang="en-US" sz="2400" b="1" dirty="0" smtClean="0"/>
                        <a:t>制作人数－</a:t>
                      </a:r>
                      <a:r>
                        <a:rPr kumimoji="1" lang="en-US" altLang="ja-JP" sz="2400" b="1" dirty="0" smtClean="0"/>
                        <a:t>1</a:t>
                      </a:r>
                      <a:r>
                        <a:rPr kumimoji="1" lang="ja-JP" altLang="en-US" sz="2400" b="1" dirty="0" smtClean="0"/>
                        <a:t>人</a:t>
                      </a:r>
                      <a:endParaRPr kumimoji="1" lang="ja-JP" altLang="en-US" sz="2400" b="1"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kumimoji="1" lang="ja-JP" altLang="en-US" sz="2000" b="1" dirty="0" smtClean="0"/>
                        <a:t>制作期間－</a:t>
                      </a:r>
                      <a:r>
                        <a:rPr kumimoji="1" lang="en-US" altLang="ja-JP" sz="2000" b="1" dirty="0" smtClean="0"/>
                        <a:t>1</a:t>
                      </a:r>
                      <a:r>
                        <a:rPr kumimoji="1" lang="ja-JP" altLang="en-US" sz="2000" b="1" dirty="0" smtClean="0"/>
                        <a:t>ヶ月</a:t>
                      </a:r>
                    </a:p>
                  </a:txBody>
                  <a:tcPr/>
                </a:tc>
                <a:tc>
                  <a:txBody>
                    <a:bodyPr/>
                    <a:lstStyle/>
                    <a:p>
                      <a:r>
                        <a:rPr kumimoji="1" lang="en-US" altLang="ja-JP" sz="2000" b="1" dirty="0" smtClean="0"/>
                        <a:t>DirectX2010</a:t>
                      </a:r>
                      <a:r>
                        <a:rPr kumimoji="1" lang="ja-JP" altLang="en-US" sz="2000" b="1" dirty="0" smtClean="0"/>
                        <a:t>使用</a:t>
                      </a:r>
                      <a:endParaRPr kumimoji="1" lang="ja-JP" altLang="en-US" sz="2000" b="1" dirty="0"/>
                    </a:p>
                  </a:txBody>
                  <a:tcPr/>
                </a:tc>
                <a:extLst>
                  <a:ext uri="{0D108BD9-81ED-4DB2-BD59-A6C34878D82A}">
                    <a16:rowId xmlns:a16="http://schemas.microsoft.com/office/drawing/2014/main" val="2814638545"/>
                  </a:ext>
                </a:extLst>
              </a:tr>
              <a:tr h="1800000">
                <a:tc gridSpan="3">
                  <a:txBody>
                    <a:bodyPr/>
                    <a:lstStyle/>
                    <a:p>
                      <a:r>
                        <a:rPr kumimoji="1" lang="ja-JP" altLang="en-US" sz="2000" dirty="0" smtClean="0"/>
                        <a:t>説明－</a:t>
                      </a:r>
                      <a:r>
                        <a:rPr kumimoji="1" lang="en-US" altLang="ja-JP" sz="2000" dirty="0" smtClean="0"/>
                        <a:t>C++</a:t>
                      </a:r>
                      <a:r>
                        <a:rPr kumimoji="1" lang="ja-JP" altLang="en-US" sz="2000" dirty="0" smtClean="0"/>
                        <a:t>言語を使用して制作したシューティングゲーム。</a:t>
                      </a:r>
                      <a:endParaRPr kumimoji="1" lang="en-US" altLang="ja-JP" sz="2000" dirty="0" smtClean="0"/>
                    </a:p>
                    <a:p>
                      <a:r>
                        <a:rPr kumimoji="1" lang="ja-JP" altLang="en-US" sz="2000" dirty="0" smtClean="0"/>
                        <a:t>　　　防衛拠点に熊の大群が襲い掛かってくる</a:t>
                      </a:r>
                      <a:endParaRPr kumimoji="1" lang="en-US" altLang="ja-JP" sz="2000" dirty="0" smtClean="0"/>
                    </a:p>
                    <a:p>
                      <a:r>
                        <a:rPr kumimoji="1" lang="ja-JP" altLang="en-US" sz="2000" dirty="0" smtClean="0"/>
                        <a:t>　　　フェンスで守られているがもろい為すぐ壊れる。</a:t>
                      </a:r>
                      <a:endParaRPr kumimoji="1" lang="en-US" altLang="ja-JP" sz="2000" dirty="0" smtClean="0"/>
                    </a:p>
                    <a:p>
                      <a:r>
                        <a:rPr kumimoji="1" lang="ja-JP" altLang="en-US" sz="2000" dirty="0" smtClean="0"/>
                        <a:t>　　　熊が自機に一度でもあたるとゲームオーバー</a:t>
                      </a:r>
                      <a:endParaRPr kumimoji="1" lang="en-US" altLang="ja-JP" sz="2000" dirty="0" smtClean="0"/>
                    </a:p>
                    <a:p>
                      <a:r>
                        <a:rPr kumimoji="1" lang="ja-JP" altLang="en-US" sz="2000" dirty="0" smtClean="0"/>
                        <a:t>　　　倒した数がスコアになるのでたくさん倒そう。</a:t>
                      </a:r>
                      <a:endParaRPr kumimoji="1" lang="en-US" altLang="ja-JP" sz="2000" dirty="0" smtClean="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2272065741"/>
                  </a:ext>
                </a:extLst>
              </a:tr>
            </a:tbl>
          </a:graphicData>
        </a:graphic>
      </p:graphicFrame>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2" y="0"/>
            <a:ext cx="6858000" cy="3857625"/>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786824"/>
            <a:ext cx="2036618" cy="1640416"/>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4599" y="3955666"/>
            <a:ext cx="1366462" cy="1471574"/>
          </a:xfrm>
          <a:prstGeom prst="rect">
            <a:avLst/>
          </a:prstGeom>
        </p:spPr>
      </p:pic>
      <p:sp>
        <p:nvSpPr>
          <p:cNvPr id="7" name="テキスト ボックス 6"/>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-13-</a:t>
            </a:r>
            <a:endParaRPr kumimoji="1" lang="ja-JP" altLang="en-US" sz="1800" dirty="0"/>
          </a:p>
        </p:txBody>
      </p:sp>
    </p:spTree>
    <p:extLst>
      <p:ext uri="{BB962C8B-B14F-4D97-AF65-F5344CB8AC3E}">
        <p14:creationId xmlns:p14="http://schemas.microsoft.com/office/powerpoint/2010/main" val="1258749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74567" y="340043"/>
            <a:ext cx="3431221" cy="707886"/>
          </a:xfrm>
          <a:prstGeom prst="rect">
            <a:avLst/>
          </a:prstGeom>
          <a:noFill/>
        </p:spPr>
        <p:txBody>
          <a:bodyPr wrap="square" rtlCol="0">
            <a:spAutoFit/>
          </a:bodyPr>
          <a:lstStyle/>
          <a:p>
            <a:r>
              <a:rPr lang="ja-JP" altLang="en-US" sz="4000" b="1" dirty="0" smtClean="0">
                <a:solidFill>
                  <a:srgbClr val="FF0000"/>
                </a:solidFill>
              </a:rPr>
              <a:t>制作</a:t>
            </a:r>
            <a:r>
              <a:rPr lang="ja-JP" altLang="en-US" sz="4000" b="1" dirty="0">
                <a:solidFill>
                  <a:srgbClr val="FF0000"/>
                </a:solidFill>
              </a:rPr>
              <a:t>ポイント</a:t>
            </a:r>
            <a:endParaRPr kumimoji="1" lang="ja-JP" altLang="en-US" sz="4000" b="1" dirty="0">
              <a:solidFill>
                <a:srgbClr val="FF0000"/>
              </a:solidFill>
            </a:endParaRPr>
          </a:p>
        </p:txBody>
      </p:sp>
      <p:sp>
        <p:nvSpPr>
          <p:cNvPr id="6" name="テキスト ボックス 5"/>
          <p:cNvSpPr txBox="1"/>
          <p:nvPr/>
        </p:nvSpPr>
        <p:spPr>
          <a:xfrm>
            <a:off x="174567" y="1360170"/>
            <a:ext cx="5852160" cy="1015663"/>
          </a:xfrm>
          <a:prstGeom prst="rect">
            <a:avLst/>
          </a:prstGeom>
          <a:noFill/>
        </p:spPr>
        <p:txBody>
          <a:bodyPr wrap="square" rtlCol="0">
            <a:spAutoFit/>
          </a:bodyPr>
          <a:lstStyle/>
          <a:p>
            <a:r>
              <a:rPr kumimoji="1" lang="ja-JP" altLang="en-US" sz="2000" dirty="0" smtClean="0"/>
              <a:t>マウス操作で簡単に誰でもできるようなゲームを目指して制作しました。また、タイトル名の通り</a:t>
            </a:r>
            <a:endParaRPr kumimoji="1" lang="en-US" altLang="ja-JP" sz="2000" dirty="0" smtClean="0"/>
          </a:p>
          <a:p>
            <a:r>
              <a:rPr kumimoji="1" lang="ja-JP" altLang="en-US" sz="2000" dirty="0" smtClean="0"/>
              <a:t>素材を</a:t>
            </a:r>
            <a:r>
              <a:rPr kumimoji="1" lang="en-US" altLang="ja-JP" sz="2000" dirty="0" smtClean="0"/>
              <a:t>『</a:t>
            </a:r>
            <a:r>
              <a:rPr kumimoji="1" lang="ja-JP" altLang="en-US" sz="2000" dirty="0" smtClean="0"/>
              <a:t>いらすと</a:t>
            </a:r>
            <a:r>
              <a:rPr lang="ja-JP" altLang="en-US" sz="2000" dirty="0" err="1" smtClean="0"/>
              <a:t>や</a:t>
            </a:r>
            <a:r>
              <a:rPr lang="en-US" altLang="ja-JP" sz="2000" dirty="0" smtClean="0"/>
              <a:t>』</a:t>
            </a:r>
            <a:r>
              <a:rPr lang="ja-JP" altLang="en-US" sz="2000" dirty="0" smtClean="0"/>
              <a:t>に絞って制作しました。</a:t>
            </a:r>
            <a:endParaRPr kumimoji="1" lang="en-US" altLang="ja-JP" sz="2000" dirty="0" smtClean="0"/>
          </a:p>
        </p:txBody>
      </p:sp>
      <p:sp>
        <p:nvSpPr>
          <p:cNvPr id="7" name="テキスト ボックス 6"/>
          <p:cNvSpPr txBox="1"/>
          <p:nvPr/>
        </p:nvSpPr>
        <p:spPr>
          <a:xfrm>
            <a:off x="174567" y="6643601"/>
            <a:ext cx="1277043" cy="707886"/>
          </a:xfrm>
          <a:prstGeom prst="rect">
            <a:avLst/>
          </a:prstGeom>
          <a:noFill/>
        </p:spPr>
        <p:txBody>
          <a:bodyPr wrap="square" rtlCol="0">
            <a:spAutoFit/>
          </a:bodyPr>
          <a:lstStyle/>
          <a:p>
            <a:r>
              <a:rPr kumimoji="1" lang="ja-JP" altLang="en-US" sz="4000" b="1" dirty="0" smtClean="0">
                <a:solidFill>
                  <a:srgbClr val="FF0000"/>
                </a:solidFill>
              </a:rPr>
              <a:t>感想</a:t>
            </a:r>
            <a:endParaRPr kumimoji="1" lang="ja-JP" altLang="en-US" sz="4000" b="1" dirty="0">
              <a:solidFill>
                <a:srgbClr val="FF0000"/>
              </a:solidFill>
            </a:endParaRPr>
          </a:p>
        </p:txBody>
      </p:sp>
      <p:sp>
        <p:nvSpPr>
          <p:cNvPr id="8" name="テキスト ボックス 7"/>
          <p:cNvSpPr txBox="1"/>
          <p:nvPr/>
        </p:nvSpPr>
        <p:spPr>
          <a:xfrm>
            <a:off x="174567" y="7541649"/>
            <a:ext cx="6111933" cy="1631216"/>
          </a:xfrm>
          <a:prstGeom prst="rect">
            <a:avLst/>
          </a:prstGeom>
          <a:noFill/>
        </p:spPr>
        <p:txBody>
          <a:bodyPr wrap="square" rtlCol="0">
            <a:spAutoFit/>
          </a:bodyPr>
          <a:lstStyle/>
          <a:p>
            <a:r>
              <a:rPr lang="en-US" altLang="ja-JP" sz="2000" dirty="0" smtClean="0"/>
              <a:t>1</a:t>
            </a:r>
            <a:r>
              <a:rPr lang="ja-JP" altLang="en-US" sz="2000" dirty="0" smtClean="0"/>
              <a:t>回</a:t>
            </a:r>
            <a:r>
              <a:rPr lang="ja-JP" altLang="en-US" sz="2000" dirty="0"/>
              <a:t>当</a:t>
            </a:r>
            <a:r>
              <a:rPr lang="ja-JP" altLang="en-US" sz="2000" dirty="0" smtClean="0"/>
              <a:t>たりのプレイ時間が</a:t>
            </a:r>
            <a:r>
              <a:rPr lang="ja-JP" altLang="en-US" sz="2000" dirty="0"/>
              <a:t>短</a:t>
            </a:r>
            <a:r>
              <a:rPr lang="ja-JP" altLang="en-US" sz="2000" dirty="0" smtClean="0"/>
              <a:t>いので何度も挑戦しやすく、スコアを倒した数にすることでわかりやすくしました。</a:t>
            </a:r>
            <a:endParaRPr lang="en-US" altLang="ja-JP" sz="2000" dirty="0" smtClean="0"/>
          </a:p>
          <a:p>
            <a:r>
              <a:rPr kumimoji="1" lang="ja-JP" altLang="en-US" sz="2000" dirty="0"/>
              <a:t>インパクト</a:t>
            </a:r>
            <a:r>
              <a:rPr kumimoji="1" lang="ja-JP" altLang="en-US" sz="2000" dirty="0" smtClean="0"/>
              <a:t>や</a:t>
            </a:r>
            <a:r>
              <a:rPr kumimoji="1" lang="ja-JP" altLang="en-US" sz="2000" dirty="0"/>
              <a:t>要素</a:t>
            </a:r>
            <a:r>
              <a:rPr kumimoji="1" lang="ja-JP" altLang="en-US" sz="2000" dirty="0" smtClean="0"/>
              <a:t>に</a:t>
            </a:r>
            <a:r>
              <a:rPr kumimoji="1" lang="ja-JP" altLang="en-US" sz="2000" dirty="0"/>
              <a:t>欠</a:t>
            </a:r>
            <a:r>
              <a:rPr kumimoji="1" lang="ja-JP" altLang="en-US" sz="2000" dirty="0" smtClean="0"/>
              <a:t>けていると感じたのでもっと工夫が必要だったかなと思います。</a:t>
            </a:r>
            <a:endParaRPr kumimoji="1" lang="ja-JP" altLang="en-US" sz="2000"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5995"/>
            <a:ext cx="6858001" cy="3837914"/>
          </a:xfrm>
          <a:prstGeom prst="rect">
            <a:avLst/>
          </a:prstGeom>
        </p:spPr>
      </p:pic>
      <p:sp>
        <p:nvSpPr>
          <p:cNvPr id="9" name="テキスト ボックス 8"/>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-14-</a:t>
            </a:r>
            <a:endParaRPr kumimoji="1" lang="ja-JP" altLang="en-US" sz="1800" dirty="0"/>
          </a:p>
        </p:txBody>
      </p:sp>
    </p:spTree>
    <p:extLst>
      <p:ext uri="{BB962C8B-B14F-4D97-AF65-F5344CB8AC3E}">
        <p14:creationId xmlns:p14="http://schemas.microsoft.com/office/powerpoint/2010/main" val="432253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nvPr>
        </p:nvGraphicFramePr>
        <p:xfrm>
          <a:off x="-12372" y="5163360"/>
          <a:ext cx="6870370" cy="4133040"/>
        </p:xfrm>
        <a:graphic>
          <a:graphicData uri="http://schemas.openxmlformats.org/drawingml/2006/table">
            <a:tbl>
              <a:tblPr firstRow="1" bandRow="1">
                <a:tableStyleId>{5C22544A-7EE6-4342-B048-85BDC9FD1C3A}</a:tableStyleId>
              </a:tblPr>
              <a:tblGrid>
                <a:gridCol w="2234999">
                  <a:extLst>
                    <a:ext uri="{9D8B030D-6E8A-4147-A177-3AD203B41FA5}">
                      <a16:colId xmlns:a16="http://schemas.microsoft.com/office/drawing/2014/main" val="4175896365"/>
                    </a:ext>
                  </a:extLst>
                </a:gridCol>
                <a:gridCol w="2346299">
                  <a:extLst>
                    <a:ext uri="{9D8B030D-6E8A-4147-A177-3AD203B41FA5}">
                      <a16:colId xmlns:a16="http://schemas.microsoft.com/office/drawing/2014/main" val="3212744658"/>
                    </a:ext>
                  </a:extLst>
                </a:gridCol>
                <a:gridCol w="2289072">
                  <a:extLst>
                    <a:ext uri="{9D8B030D-6E8A-4147-A177-3AD203B41FA5}">
                      <a16:colId xmlns:a16="http://schemas.microsoft.com/office/drawing/2014/main" val="2626716222"/>
                    </a:ext>
                  </a:extLst>
                </a:gridCol>
              </a:tblGrid>
              <a:tr h="900000">
                <a:tc gridSpan="3">
                  <a:txBody>
                    <a:bodyPr/>
                    <a:lstStyle/>
                    <a:p>
                      <a:pPr algn="ctr"/>
                      <a:r>
                        <a:rPr kumimoji="1" lang="ja-JP" altLang="en-US" sz="4000" dirty="0" smtClean="0"/>
                        <a:t>タイトル名－</a:t>
                      </a:r>
                      <a:r>
                        <a:rPr kumimoji="1" lang="en-US" altLang="ja-JP" sz="4000" dirty="0" smtClean="0"/>
                        <a:t>『</a:t>
                      </a:r>
                      <a:r>
                        <a:rPr kumimoji="1" lang="en-US" altLang="ja-JP" sz="4000" dirty="0" err="1" smtClean="0"/>
                        <a:t>Hit&amp;Blow</a:t>
                      </a:r>
                      <a:r>
                        <a:rPr kumimoji="1" lang="en-US" altLang="ja-JP" sz="4000" dirty="0" smtClean="0"/>
                        <a:t>』</a:t>
                      </a:r>
                      <a:endParaRPr kumimoji="1" lang="ja-JP" altLang="en-US" sz="4000" dirty="0"/>
                    </a:p>
                  </a:txBody>
                  <a:tcPr anchor="ct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794552473"/>
                  </a:ext>
                </a:extLst>
              </a:tr>
              <a:tr h="504000">
                <a:tc>
                  <a:txBody>
                    <a:bodyPr/>
                    <a:lstStyle/>
                    <a:p>
                      <a:r>
                        <a:rPr kumimoji="1" lang="ja-JP" altLang="en-US" sz="2400" b="1" dirty="0" smtClean="0">
                          <a:solidFill>
                            <a:schemeClr val="tx1">
                              <a:lumMod val="95000"/>
                              <a:lumOff val="5000"/>
                            </a:schemeClr>
                          </a:solidFill>
                        </a:rPr>
                        <a:t>制作学年－</a:t>
                      </a:r>
                      <a:r>
                        <a:rPr kumimoji="1" lang="en-US" altLang="ja-JP" sz="2400" b="1" dirty="0" smtClean="0">
                          <a:solidFill>
                            <a:schemeClr val="tx1">
                              <a:lumMod val="95000"/>
                              <a:lumOff val="5000"/>
                            </a:schemeClr>
                          </a:solidFill>
                        </a:rPr>
                        <a:t>2</a:t>
                      </a:r>
                      <a:r>
                        <a:rPr kumimoji="1" lang="ja-JP" altLang="en-US" sz="2400" b="1" dirty="0" smtClean="0">
                          <a:solidFill>
                            <a:schemeClr val="tx1">
                              <a:lumMod val="95000"/>
                              <a:lumOff val="5000"/>
                            </a:schemeClr>
                          </a:solidFill>
                        </a:rPr>
                        <a:t>年</a:t>
                      </a:r>
                      <a:endParaRPr kumimoji="1" lang="ja-JP" altLang="en-US" sz="2400" dirty="0"/>
                    </a:p>
                  </a:txBody>
                  <a:tcPr/>
                </a:tc>
                <a:tc>
                  <a:txBody>
                    <a:bodyPr/>
                    <a:lstStyle/>
                    <a:p>
                      <a:r>
                        <a:rPr kumimoji="1" lang="ja-JP" altLang="en-US" sz="2000" b="1" dirty="0" smtClean="0"/>
                        <a:t>使用言語</a:t>
                      </a:r>
                      <a:r>
                        <a:rPr kumimoji="1" lang="en-US" altLang="ja-JP" sz="2000" b="1" dirty="0" smtClean="0"/>
                        <a:t>―C++</a:t>
                      </a:r>
                      <a:r>
                        <a:rPr kumimoji="1" lang="ja-JP" altLang="en-US" sz="2000" b="1" dirty="0" smtClean="0"/>
                        <a:t>言語</a:t>
                      </a:r>
                      <a:endParaRPr kumimoji="1" lang="ja-JP" altLang="en-US" sz="2000" b="1" dirty="0"/>
                    </a:p>
                  </a:txBody>
                  <a:tcPr/>
                </a:tc>
                <a:tc>
                  <a:txBody>
                    <a:bodyPr/>
                    <a:lstStyle/>
                    <a:p>
                      <a:pPr algn="ctr">
                        <a:lnSpc>
                          <a:spcPct val="100000"/>
                        </a:lnSpc>
                      </a:pPr>
                      <a:r>
                        <a:rPr kumimoji="1" lang="ja-JP" altLang="en-US" sz="1200" b="1" dirty="0" smtClean="0"/>
                        <a:t>ジャンルー対戦推理ゲーム</a:t>
                      </a:r>
                      <a:endParaRPr kumimoji="1" lang="ja-JP" altLang="en-US" sz="1200" b="1" dirty="0"/>
                    </a:p>
                  </a:txBody>
                  <a:tcPr anchor="ctr"/>
                </a:tc>
                <a:extLst>
                  <a:ext uri="{0D108BD9-81ED-4DB2-BD59-A6C34878D82A}">
                    <a16:rowId xmlns:a16="http://schemas.microsoft.com/office/drawing/2014/main" val="2617709823"/>
                  </a:ext>
                </a:extLst>
              </a:tr>
              <a:tr h="504000">
                <a:tc>
                  <a:txBody>
                    <a:bodyPr/>
                    <a:lstStyle/>
                    <a:p>
                      <a:r>
                        <a:rPr kumimoji="1" lang="ja-JP" altLang="en-US" sz="2400" b="1" dirty="0" smtClean="0"/>
                        <a:t>制作人数－</a:t>
                      </a:r>
                      <a:r>
                        <a:rPr kumimoji="1" lang="en-US" altLang="ja-JP" sz="2400" b="1" dirty="0" smtClean="0"/>
                        <a:t>6</a:t>
                      </a:r>
                      <a:r>
                        <a:rPr kumimoji="1" lang="ja-JP" altLang="en-US" sz="2400" b="1" dirty="0" smtClean="0"/>
                        <a:t>人</a:t>
                      </a:r>
                      <a:endParaRPr kumimoji="1" lang="ja-JP" altLang="en-US" sz="2400" b="1"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kumimoji="1" lang="ja-JP" altLang="en-US" sz="2000" b="1" dirty="0" smtClean="0"/>
                        <a:t>制作期間－</a:t>
                      </a:r>
                      <a:r>
                        <a:rPr kumimoji="1" lang="en-US" altLang="ja-JP" sz="2000" b="1" dirty="0" smtClean="0"/>
                        <a:t>3</a:t>
                      </a:r>
                      <a:r>
                        <a:rPr kumimoji="1" lang="ja-JP" altLang="en-US" sz="2000" b="1" dirty="0" smtClean="0"/>
                        <a:t>ヶ月</a:t>
                      </a:r>
                    </a:p>
                  </a:txBody>
                  <a:tcPr anchor="ctr"/>
                </a:tc>
                <a:tc>
                  <a:txBody>
                    <a:bodyPr/>
                    <a:lstStyle/>
                    <a:p>
                      <a:pPr>
                        <a:lnSpc>
                          <a:spcPct val="100000"/>
                        </a:lnSpc>
                      </a:pPr>
                      <a:r>
                        <a:rPr kumimoji="1" lang="en-US" altLang="ja-JP" sz="2000" b="1" dirty="0" smtClean="0"/>
                        <a:t>DirectX2010</a:t>
                      </a:r>
                      <a:r>
                        <a:rPr kumimoji="1" lang="ja-JP" altLang="en-US" sz="2000" b="1" dirty="0" smtClean="0"/>
                        <a:t>使用</a:t>
                      </a:r>
                      <a:endParaRPr kumimoji="1" lang="ja-JP" altLang="en-US" sz="2000" b="1" dirty="0"/>
                    </a:p>
                  </a:txBody>
                  <a:tcPr anchor="ctr"/>
                </a:tc>
                <a:extLst>
                  <a:ext uri="{0D108BD9-81ED-4DB2-BD59-A6C34878D82A}">
                    <a16:rowId xmlns:a16="http://schemas.microsoft.com/office/drawing/2014/main" val="2814638545"/>
                  </a:ext>
                </a:extLst>
              </a:tr>
              <a:tr h="1800000">
                <a:tc gridSpan="3">
                  <a:txBody>
                    <a:bodyPr/>
                    <a:lstStyle/>
                    <a:p>
                      <a:r>
                        <a:rPr kumimoji="1" lang="ja-JP" altLang="en-US" sz="2000" dirty="0" smtClean="0"/>
                        <a:t>説明－</a:t>
                      </a:r>
                      <a:r>
                        <a:rPr kumimoji="1" lang="en-US" altLang="ja-JP" sz="2000" dirty="0" smtClean="0"/>
                        <a:t>Azure</a:t>
                      </a:r>
                      <a:r>
                        <a:rPr kumimoji="1" lang="ja-JP" altLang="en-US" sz="2000" dirty="0" smtClean="0"/>
                        <a:t>を使用した</a:t>
                      </a:r>
                      <a:r>
                        <a:rPr kumimoji="1" lang="en-US" altLang="ja-JP" sz="2000" dirty="0" smtClean="0"/>
                        <a:t>1</a:t>
                      </a:r>
                      <a:r>
                        <a:rPr kumimoji="1" lang="ja-JP" altLang="en-US" sz="2000" dirty="0" smtClean="0"/>
                        <a:t>対</a:t>
                      </a:r>
                      <a:r>
                        <a:rPr kumimoji="1" lang="en-US" altLang="ja-JP" sz="2000" dirty="0" smtClean="0"/>
                        <a:t>1</a:t>
                      </a:r>
                      <a:r>
                        <a:rPr kumimoji="1" lang="ja-JP" altLang="en-US" sz="2000" dirty="0" err="1" smtClean="0"/>
                        <a:t>での</a:t>
                      </a:r>
                      <a:r>
                        <a:rPr kumimoji="1" lang="ja-JP" altLang="en-US" sz="2000" dirty="0" smtClean="0"/>
                        <a:t>対戦型オンラインゲーム。</a:t>
                      </a:r>
                      <a:endParaRPr kumimoji="1" lang="en-US" altLang="ja-JP" sz="2000" dirty="0" smtClean="0"/>
                    </a:p>
                    <a:p>
                      <a:r>
                        <a:rPr kumimoji="1" lang="ja-JP" altLang="en-US" sz="2000" dirty="0" smtClean="0"/>
                        <a:t>　　　</a:t>
                      </a:r>
                      <a:r>
                        <a:rPr kumimoji="1" lang="en-US" altLang="ja-JP" sz="2000" dirty="0" smtClean="0"/>
                        <a:t>4</a:t>
                      </a:r>
                      <a:r>
                        <a:rPr kumimoji="1" lang="ja-JP" altLang="en-US" sz="2000" dirty="0" smtClean="0"/>
                        <a:t>桁の数字をそれぞれ決めて自分の答えとする。</a:t>
                      </a:r>
                      <a:endParaRPr kumimoji="1" lang="en-US" altLang="ja-JP" sz="2000" dirty="0" smtClean="0"/>
                    </a:p>
                    <a:p>
                      <a:r>
                        <a:rPr kumimoji="1" lang="ja-JP" altLang="en-US" sz="2000" dirty="0" smtClean="0"/>
                        <a:t>　　　相手の数字を当てたら勝ち。回答の際、その数字が</a:t>
                      </a:r>
                      <a:endParaRPr kumimoji="1" lang="en-US" altLang="ja-JP" sz="2000" dirty="0" smtClean="0"/>
                    </a:p>
                    <a:p>
                      <a:r>
                        <a:rPr kumimoji="1" lang="ja-JP" altLang="en-US" sz="2000" dirty="0" smtClean="0"/>
                        <a:t>　　　含まれていて位置も同じならば「</a:t>
                      </a:r>
                      <a:r>
                        <a:rPr kumimoji="1" lang="en-US" altLang="ja-JP" sz="2000" dirty="0" smtClean="0"/>
                        <a:t>Hit</a:t>
                      </a:r>
                      <a:r>
                        <a:rPr kumimoji="1" lang="ja-JP" altLang="en-US" sz="2000" dirty="0" smtClean="0"/>
                        <a:t>」、</a:t>
                      </a:r>
                      <a:endParaRPr kumimoji="1" lang="en-US" altLang="ja-JP" sz="2000" dirty="0" smtClean="0"/>
                    </a:p>
                    <a:p>
                      <a:r>
                        <a:rPr kumimoji="1" lang="ja-JP" altLang="en-US" sz="2000" dirty="0" smtClean="0"/>
                        <a:t>　　　含まれているが位置が違うなら「</a:t>
                      </a:r>
                      <a:r>
                        <a:rPr kumimoji="1" lang="en-US" altLang="ja-JP" sz="2000" dirty="0" smtClean="0"/>
                        <a:t>Blow</a:t>
                      </a:r>
                      <a:r>
                        <a:rPr kumimoji="1" lang="ja-JP" altLang="en-US" sz="2000" dirty="0" smtClean="0"/>
                        <a:t>」</a:t>
                      </a:r>
                      <a:endParaRPr kumimoji="1" lang="en-US" altLang="ja-JP" sz="2000" dirty="0" smtClean="0"/>
                    </a:p>
                    <a:p>
                      <a:r>
                        <a:rPr kumimoji="1" lang="ja-JP" altLang="en-US" sz="2000" dirty="0" smtClean="0"/>
                        <a:t>　　　と表示される。</a:t>
                      </a:r>
                      <a:endParaRPr kumimoji="1" lang="en-US" altLang="ja-JP" sz="2000" dirty="0" smtClean="0"/>
                    </a:p>
                    <a:p>
                      <a:r>
                        <a:rPr kumimoji="1" lang="ja-JP" altLang="en-US" sz="2000" dirty="0" smtClean="0"/>
                        <a:t>　　　そこから相手の数字を推理して先に当てたら勝ち。</a:t>
                      </a:r>
                      <a:endParaRPr kumimoji="1" lang="en-US" altLang="ja-JP" sz="2000" dirty="0" smtClean="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2272065741"/>
                  </a:ext>
                </a:extLst>
              </a:tr>
            </a:tbl>
          </a:graphicData>
        </a:graphic>
      </p:graphicFrame>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7998" cy="3857624"/>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70" y="4063249"/>
            <a:ext cx="6768285" cy="894485"/>
          </a:xfrm>
          <a:prstGeom prst="rect">
            <a:avLst/>
          </a:prstGeom>
        </p:spPr>
      </p:pic>
      <p:sp>
        <p:nvSpPr>
          <p:cNvPr id="5" name="テキスト ボックス 4"/>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-15-</a:t>
            </a:r>
            <a:endParaRPr kumimoji="1" lang="ja-JP" altLang="en-US" sz="1800" dirty="0"/>
          </a:p>
        </p:txBody>
      </p:sp>
    </p:spTree>
    <p:extLst>
      <p:ext uri="{BB962C8B-B14F-4D97-AF65-F5344CB8AC3E}">
        <p14:creationId xmlns:p14="http://schemas.microsoft.com/office/powerpoint/2010/main" val="22646975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74567" y="340043"/>
            <a:ext cx="3431221" cy="707886"/>
          </a:xfrm>
          <a:prstGeom prst="rect">
            <a:avLst/>
          </a:prstGeom>
          <a:noFill/>
        </p:spPr>
        <p:txBody>
          <a:bodyPr wrap="square" rtlCol="0">
            <a:spAutoFit/>
          </a:bodyPr>
          <a:lstStyle/>
          <a:p>
            <a:r>
              <a:rPr lang="ja-JP" altLang="en-US" sz="4000" b="1" dirty="0" smtClean="0">
                <a:solidFill>
                  <a:srgbClr val="FF0000"/>
                </a:solidFill>
              </a:rPr>
              <a:t>制作</a:t>
            </a:r>
            <a:r>
              <a:rPr lang="ja-JP" altLang="en-US" sz="4000" b="1" dirty="0">
                <a:solidFill>
                  <a:srgbClr val="FF0000"/>
                </a:solidFill>
              </a:rPr>
              <a:t>ポイント</a:t>
            </a:r>
            <a:endParaRPr kumimoji="1" lang="ja-JP" altLang="en-US" sz="4000" b="1" dirty="0">
              <a:solidFill>
                <a:srgbClr val="FF0000"/>
              </a:solidFill>
            </a:endParaRPr>
          </a:p>
        </p:txBody>
      </p:sp>
      <p:sp>
        <p:nvSpPr>
          <p:cNvPr id="5" name="テキスト ボックス 4"/>
          <p:cNvSpPr txBox="1"/>
          <p:nvPr/>
        </p:nvSpPr>
        <p:spPr>
          <a:xfrm>
            <a:off x="174567" y="6782146"/>
            <a:ext cx="1277043" cy="707886"/>
          </a:xfrm>
          <a:prstGeom prst="rect">
            <a:avLst/>
          </a:prstGeom>
          <a:noFill/>
        </p:spPr>
        <p:txBody>
          <a:bodyPr wrap="square" rtlCol="0">
            <a:spAutoFit/>
          </a:bodyPr>
          <a:lstStyle/>
          <a:p>
            <a:r>
              <a:rPr kumimoji="1" lang="ja-JP" altLang="en-US" sz="4000" b="1" dirty="0" smtClean="0">
                <a:solidFill>
                  <a:srgbClr val="FF0000"/>
                </a:solidFill>
              </a:rPr>
              <a:t>感想</a:t>
            </a:r>
            <a:endParaRPr kumimoji="1" lang="ja-JP" altLang="en-US" sz="4000" b="1" dirty="0">
              <a:solidFill>
                <a:srgbClr val="FF0000"/>
              </a:solidFill>
            </a:endParaRPr>
          </a:p>
        </p:txBody>
      </p:sp>
      <p:sp>
        <p:nvSpPr>
          <p:cNvPr id="6" name="テキスト ボックス 5"/>
          <p:cNvSpPr txBox="1"/>
          <p:nvPr/>
        </p:nvSpPr>
        <p:spPr>
          <a:xfrm>
            <a:off x="174567" y="1260764"/>
            <a:ext cx="5893724" cy="1015663"/>
          </a:xfrm>
          <a:prstGeom prst="rect">
            <a:avLst/>
          </a:prstGeom>
          <a:noFill/>
        </p:spPr>
        <p:txBody>
          <a:bodyPr wrap="square" rtlCol="0">
            <a:spAutoFit/>
          </a:bodyPr>
          <a:lstStyle/>
          <a:p>
            <a:r>
              <a:rPr kumimoji="1" lang="en-US" altLang="ja-JP" sz="2000" dirty="0" smtClean="0"/>
              <a:t>Azure</a:t>
            </a:r>
            <a:r>
              <a:rPr kumimoji="1" lang="ja-JP" altLang="en-US" sz="2000" dirty="0" smtClean="0"/>
              <a:t>を利用し、ターン制にすることで、常に同期をしなくてもいいようにしました。</a:t>
            </a:r>
            <a:r>
              <a:rPr lang="ja-JP" altLang="en-US" sz="2000" dirty="0" smtClean="0"/>
              <a:t>また</a:t>
            </a:r>
            <a:r>
              <a:rPr lang="ja-JP" altLang="en-US" sz="2000" dirty="0"/>
              <a:t>、</a:t>
            </a:r>
            <a:r>
              <a:rPr kumimoji="1" lang="ja-JP" altLang="en-US" sz="2000" dirty="0" smtClean="0"/>
              <a:t>見やすいインターフェイスを心掛けて</a:t>
            </a:r>
            <a:r>
              <a:rPr lang="ja-JP" altLang="en-US" sz="2000" dirty="0"/>
              <a:t>制作</a:t>
            </a:r>
            <a:r>
              <a:rPr lang="ja-JP" altLang="en-US" sz="2000" dirty="0" smtClean="0"/>
              <a:t>しました。</a:t>
            </a:r>
            <a:endParaRPr kumimoji="1" lang="ja-JP" altLang="en-US" sz="2000" dirty="0"/>
          </a:p>
        </p:txBody>
      </p:sp>
      <p:sp>
        <p:nvSpPr>
          <p:cNvPr id="7" name="テキスト ボックス 6"/>
          <p:cNvSpPr txBox="1"/>
          <p:nvPr/>
        </p:nvSpPr>
        <p:spPr>
          <a:xfrm>
            <a:off x="813088" y="7490032"/>
            <a:ext cx="5357379" cy="1938992"/>
          </a:xfrm>
          <a:prstGeom prst="rect">
            <a:avLst/>
          </a:prstGeom>
          <a:noFill/>
        </p:spPr>
        <p:txBody>
          <a:bodyPr wrap="square" rtlCol="0">
            <a:spAutoFit/>
          </a:bodyPr>
          <a:lstStyle/>
          <a:p>
            <a:r>
              <a:rPr kumimoji="1" lang="ja-JP" altLang="en-US" sz="2000" dirty="0" smtClean="0"/>
              <a:t>チームリーダーとして</a:t>
            </a:r>
            <a:r>
              <a:rPr kumimoji="1" lang="en-US" altLang="ja-JP" sz="2000" dirty="0" smtClean="0"/>
              <a:t>5</a:t>
            </a:r>
            <a:r>
              <a:rPr kumimoji="1" lang="ja-JP" altLang="en-US" sz="2000" dirty="0" smtClean="0"/>
              <a:t>人をまとめながらゲーム制作をするのはとても大変でした。</a:t>
            </a:r>
            <a:endParaRPr kumimoji="1" lang="en-US" altLang="ja-JP" sz="2000" dirty="0" smtClean="0"/>
          </a:p>
          <a:p>
            <a:r>
              <a:rPr kumimoji="1" lang="ja-JP" altLang="en-US" sz="2000" dirty="0" smtClean="0"/>
              <a:t>誰かの進捗が遅れている等、スケジュールの管理が特に大変でした。</a:t>
            </a:r>
            <a:endParaRPr kumimoji="1" lang="en-US" altLang="ja-JP" sz="2000" dirty="0" smtClean="0"/>
          </a:p>
          <a:p>
            <a:r>
              <a:rPr lang="ja-JP" altLang="en-US" sz="2000" dirty="0" smtClean="0"/>
              <a:t>コミュニケーションをチームメンバーととって取り組むことがいい経験になりました。</a:t>
            </a:r>
            <a:endParaRPr kumimoji="1" lang="en-US" altLang="ja-JP" sz="2000" dirty="0" smtClean="0"/>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95779"/>
            <a:ext cx="6858000" cy="3775833"/>
          </a:xfrm>
          <a:prstGeom prst="rect">
            <a:avLst/>
          </a:prstGeom>
        </p:spPr>
      </p:pic>
      <p:sp>
        <p:nvSpPr>
          <p:cNvPr id="8" name="テキスト ボックス 7"/>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-16-</a:t>
            </a:r>
            <a:endParaRPr kumimoji="1" lang="ja-JP" altLang="en-US" sz="1800" dirty="0"/>
          </a:p>
        </p:txBody>
      </p:sp>
    </p:spTree>
    <p:extLst>
      <p:ext uri="{BB962C8B-B14F-4D97-AF65-F5344CB8AC3E}">
        <p14:creationId xmlns:p14="http://schemas.microsoft.com/office/powerpoint/2010/main" val="1144875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6870370" cy="3864583"/>
          </a:xfrm>
        </p:spPr>
      </p:pic>
      <p:sp>
        <p:nvSpPr>
          <p:cNvPr id="3" name="星 10 2"/>
          <p:cNvSpPr/>
          <p:nvPr/>
        </p:nvSpPr>
        <p:spPr>
          <a:xfrm>
            <a:off x="-12372" y="3864583"/>
            <a:ext cx="2714007" cy="1504054"/>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53208" y="4355000"/>
            <a:ext cx="2382845" cy="523220"/>
          </a:xfrm>
          <a:prstGeom prst="rect">
            <a:avLst/>
          </a:prstGeom>
          <a:noFill/>
        </p:spPr>
        <p:txBody>
          <a:bodyPr wrap="square" rtlCol="0">
            <a:spAutoFit/>
          </a:bodyPr>
          <a:lstStyle/>
          <a:p>
            <a:r>
              <a:rPr kumimoji="1" lang="ja-JP" altLang="en-US" sz="2800" dirty="0" smtClean="0">
                <a:ln w="0"/>
                <a:solidFill>
                  <a:srgbClr val="FF0000"/>
                </a:solidFill>
                <a:effectLst>
                  <a:outerShdw blurRad="38100" dist="19050" dir="2700000" algn="tl" rotWithShape="0">
                    <a:schemeClr val="dk1">
                      <a:alpha val="40000"/>
                    </a:schemeClr>
                  </a:outerShdw>
                </a:effectLst>
              </a:rPr>
              <a:t>お勧め！！！</a:t>
            </a:r>
            <a:endParaRPr kumimoji="1" lang="ja-JP" altLang="en-US" sz="2800" dirty="0">
              <a:ln w="0"/>
              <a:solidFill>
                <a:srgbClr val="FF0000"/>
              </a:solidFill>
              <a:effectLst>
                <a:outerShdw blurRad="38100" dist="19050" dir="2700000" algn="tl" rotWithShape="0">
                  <a:schemeClr val="dk1">
                    <a:alpha val="40000"/>
                  </a:schemeClr>
                </a:outerShdw>
              </a:effectLst>
            </a:endParaRPr>
          </a:p>
        </p:txBody>
      </p:sp>
      <p:graphicFrame>
        <p:nvGraphicFramePr>
          <p:cNvPr id="6" name="表 5"/>
          <p:cNvGraphicFramePr>
            <a:graphicFrameLocks noGrp="1"/>
          </p:cNvGraphicFramePr>
          <p:nvPr>
            <p:extLst>
              <p:ext uri="{D42A27DB-BD31-4B8C-83A1-F6EECF244321}">
                <p14:modId xmlns:p14="http://schemas.microsoft.com/office/powerpoint/2010/main" val="1359360247"/>
              </p:ext>
            </p:extLst>
          </p:nvPr>
        </p:nvGraphicFramePr>
        <p:xfrm>
          <a:off x="-12372" y="5525220"/>
          <a:ext cx="6870370" cy="3708000"/>
        </p:xfrm>
        <a:graphic>
          <a:graphicData uri="http://schemas.openxmlformats.org/drawingml/2006/table">
            <a:tbl>
              <a:tblPr firstRow="1" bandRow="1">
                <a:tableStyleId>{5C22544A-7EE6-4342-B048-85BDC9FD1C3A}</a:tableStyleId>
              </a:tblPr>
              <a:tblGrid>
                <a:gridCol w="2234999">
                  <a:extLst>
                    <a:ext uri="{9D8B030D-6E8A-4147-A177-3AD203B41FA5}">
                      <a16:colId xmlns:a16="http://schemas.microsoft.com/office/drawing/2014/main" val="4175896365"/>
                    </a:ext>
                  </a:extLst>
                </a:gridCol>
                <a:gridCol w="2346299">
                  <a:extLst>
                    <a:ext uri="{9D8B030D-6E8A-4147-A177-3AD203B41FA5}">
                      <a16:colId xmlns:a16="http://schemas.microsoft.com/office/drawing/2014/main" val="3212744658"/>
                    </a:ext>
                  </a:extLst>
                </a:gridCol>
                <a:gridCol w="2289072">
                  <a:extLst>
                    <a:ext uri="{9D8B030D-6E8A-4147-A177-3AD203B41FA5}">
                      <a16:colId xmlns:a16="http://schemas.microsoft.com/office/drawing/2014/main" val="2626716222"/>
                    </a:ext>
                  </a:extLst>
                </a:gridCol>
              </a:tblGrid>
              <a:tr h="900000">
                <a:tc gridSpan="3">
                  <a:txBody>
                    <a:bodyPr/>
                    <a:lstStyle/>
                    <a:p>
                      <a:r>
                        <a:rPr kumimoji="1" lang="ja-JP" altLang="en-US" sz="4800" dirty="0" smtClean="0"/>
                        <a:t>タイトル名－</a:t>
                      </a:r>
                      <a:r>
                        <a:rPr kumimoji="1" lang="en-US" altLang="ja-JP" sz="4800" dirty="0" smtClean="0"/>
                        <a:t>『4Keys』</a:t>
                      </a:r>
                      <a:endParaRPr kumimoji="1" lang="ja-JP" altLang="en-US" sz="4800"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794552473"/>
                  </a:ext>
                </a:extLst>
              </a:tr>
              <a:tr h="504000">
                <a:tc>
                  <a:txBody>
                    <a:bodyPr/>
                    <a:lstStyle/>
                    <a:p>
                      <a:r>
                        <a:rPr kumimoji="1" lang="ja-JP" altLang="en-US" sz="2400" b="1" dirty="0" smtClean="0">
                          <a:solidFill>
                            <a:schemeClr val="tx1">
                              <a:lumMod val="95000"/>
                              <a:lumOff val="5000"/>
                            </a:schemeClr>
                          </a:solidFill>
                        </a:rPr>
                        <a:t>制作学年－</a:t>
                      </a:r>
                      <a:r>
                        <a:rPr kumimoji="1" lang="en-US" altLang="ja-JP" sz="2400" b="1" dirty="0" smtClean="0">
                          <a:solidFill>
                            <a:schemeClr val="tx1">
                              <a:lumMod val="95000"/>
                              <a:lumOff val="5000"/>
                            </a:schemeClr>
                          </a:solidFill>
                        </a:rPr>
                        <a:t>2</a:t>
                      </a:r>
                      <a:r>
                        <a:rPr kumimoji="1" lang="ja-JP" altLang="en-US" sz="2400" b="1" dirty="0" smtClean="0">
                          <a:solidFill>
                            <a:schemeClr val="tx1">
                              <a:lumMod val="95000"/>
                              <a:lumOff val="5000"/>
                            </a:schemeClr>
                          </a:solidFill>
                        </a:rPr>
                        <a:t>年</a:t>
                      </a:r>
                      <a:endParaRPr kumimoji="1" lang="ja-JP" altLang="en-US" sz="2400" dirty="0"/>
                    </a:p>
                  </a:txBody>
                  <a:tcPr/>
                </a:tc>
                <a:tc>
                  <a:txBody>
                    <a:bodyPr/>
                    <a:lstStyle/>
                    <a:p>
                      <a:r>
                        <a:rPr kumimoji="1" lang="ja-JP" altLang="en-US" sz="2000" b="1" dirty="0" smtClean="0"/>
                        <a:t>使用言語</a:t>
                      </a:r>
                      <a:r>
                        <a:rPr kumimoji="1" lang="en-US" altLang="ja-JP" sz="2000" b="1" dirty="0" smtClean="0"/>
                        <a:t>―C++</a:t>
                      </a:r>
                      <a:r>
                        <a:rPr kumimoji="1" lang="ja-JP" altLang="en-US" sz="2000" b="1" dirty="0" smtClean="0"/>
                        <a:t>言語</a:t>
                      </a:r>
                      <a:endParaRPr kumimoji="1" lang="ja-JP" altLang="en-US" sz="2000" b="1" dirty="0"/>
                    </a:p>
                  </a:txBody>
                  <a:tcPr/>
                </a:tc>
                <a:tc>
                  <a:txBody>
                    <a:bodyPr/>
                    <a:lstStyle/>
                    <a:p>
                      <a:r>
                        <a:rPr kumimoji="1" lang="ja-JP" altLang="en-US" sz="1400" b="1" dirty="0" smtClean="0"/>
                        <a:t>ジャンルーアクション</a:t>
                      </a:r>
                      <a:r>
                        <a:rPr kumimoji="1" lang="en-US" altLang="ja-JP" sz="1400" b="1" dirty="0" smtClean="0"/>
                        <a:t>STG</a:t>
                      </a:r>
                      <a:endParaRPr kumimoji="1" lang="ja-JP" altLang="en-US" sz="1400" b="1" dirty="0"/>
                    </a:p>
                  </a:txBody>
                  <a:tcPr anchor="ctr"/>
                </a:tc>
                <a:extLst>
                  <a:ext uri="{0D108BD9-81ED-4DB2-BD59-A6C34878D82A}">
                    <a16:rowId xmlns:a16="http://schemas.microsoft.com/office/drawing/2014/main" val="2617709823"/>
                  </a:ext>
                </a:extLst>
              </a:tr>
              <a:tr h="504000">
                <a:tc>
                  <a:txBody>
                    <a:bodyPr/>
                    <a:lstStyle/>
                    <a:p>
                      <a:r>
                        <a:rPr kumimoji="1" lang="ja-JP" altLang="en-US" sz="2400" b="1" dirty="0" smtClean="0"/>
                        <a:t>制作人数－</a:t>
                      </a:r>
                      <a:r>
                        <a:rPr kumimoji="1" lang="en-US" altLang="ja-JP" sz="2400" b="1" dirty="0" smtClean="0"/>
                        <a:t>6</a:t>
                      </a:r>
                      <a:r>
                        <a:rPr kumimoji="1" lang="ja-JP" altLang="en-US" sz="2400" b="1" dirty="0" smtClean="0"/>
                        <a:t>人</a:t>
                      </a:r>
                      <a:endParaRPr kumimoji="1" lang="ja-JP" altLang="en-US" sz="2400" b="1"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kumimoji="1" lang="ja-JP" altLang="en-US" sz="2000" b="1" dirty="0" smtClean="0"/>
                        <a:t>制作期間－</a:t>
                      </a:r>
                      <a:r>
                        <a:rPr kumimoji="1" lang="en-US" altLang="ja-JP" sz="2000" b="1" dirty="0" smtClean="0"/>
                        <a:t>2</a:t>
                      </a:r>
                      <a:r>
                        <a:rPr kumimoji="1" lang="ja-JP" altLang="en-US" sz="2000" b="1" dirty="0" smtClean="0"/>
                        <a:t>ヶ月</a:t>
                      </a:r>
                    </a:p>
                  </a:txBody>
                  <a:tcPr anchor="ctr"/>
                </a:tc>
                <a:tc>
                  <a:txBody>
                    <a:bodyPr/>
                    <a:lstStyle/>
                    <a:p>
                      <a:r>
                        <a:rPr kumimoji="1" lang="en-US" altLang="ja-JP" sz="2000" b="1" dirty="0" smtClean="0"/>
                        <a:t>DirectX2010</a:t>
                      </a:r>
                      <a:r>
                        <a:rPr kumimoji="1" lang="ja-JP" altLang="en-US" sz="2000" b="1" dirty="0" smtClean="0"/>
                        <a:t>使用</a:t>
                      </a:r>
                      <a:endParaRPr kumimoji="1" lang="ja-JP" altLang="en-US" sz="2000" b="1" dirty="0"/>
                    </a:p>
                  </a:txBody>
                  <a:tcPr/>
                </a:tc>
                <a:extLst>
                  <a:ext uri="{0D108BD9-81ED-4DB2-BD59-A6C34878D82A}">
                    <a16:rowId xmlns:a16="http://schemas.microsoft.com/office/drawing/2014/main" val="2814638545"/>
                  </a:ext>
                </a:extLst>
              </a:tr>
              <a:tr h="1800000">
                <a:tc gridSpan="3">
                  <a:txBody>
                    <a:bodyPr/>
                    <a:lstStyle/>
                    <a:p>
                      <a:r>
                        <a:rPr kumimoji="1" lang="ja-JP" altLang="en-US" sz="2000" dirty="0" smtClean="0"/>
                        <a:t>説明－</a:t>
                      </a:r>
                      <a:r>
                        <a:rPr kumimoji="1" lang="en-US" altLang="ja-JP" sz="2000" dirty="0" smtClean="0"/>
                        <a:t>C++</a:t>
                      </a:r>
                      <a:r>
                        <a:rPr kumimoji="1" lang="ja-JP" altLang="en-US" sz="2000" dirty="0" smtClean="0"/>
                        <a:t>言語を使用したチーム制作。</a:t>
                      </a:r>
                      <a:endParaRPr kumimoji="1" lang="en-US" altLang="ja-JP" sz="2000" dirty="0" smtClean="0"/>
                    </a:p>
                    <a:p>
                      <a:r>
                        <a:rPr kumimoji="1" lang="ja-JP" altLang="en-US" sz="2000" dirty="0" smtClean="0"/>
                        <a:t>　　　フィールドに沸くゾンビを倒し鍵を４つ手に入れ</a:t>
                      </a:r>
                      <a:endParaRPr kumimoji="1" lang="en-US" altLang="ja-JP" sz="2000" dirty="0" smtClean="0"/>
                    </a:p>
                    <a:p>
                      <a:r>
                        <a:rPr kumimoji="1" lang="ja-JP" altLang="en-US" sz="2000" dirty="0" smtClean="0"/>
                        <a:t>　　　脱出するゲーム。</a:t>
                      </a:r>
                      <a:endParaRPr kumimoji="1" lang="en-US" altLang="ja-JP" sz="2000" dirty="0" smtClean="0"/>
                    </a:p>
                    <a:p>
                      <a:r>
                        <a:rPr kumimoji="1" lang="ja-JP" altLang="en-US" sz="2000" dirty="0" smtClean="0"/>
                        <a:t>　　　ゾンビは種類があり、鍵持ちのゾンビを狙って</a:t>
                      </a:r>
                      <a:endParaRPr kumimoji="1" lang="en-US" altLang="ja-JP" sz="2000" dirty="0" smtClean="0"/>
                    </a:p>
                    <a:p>
                      <a:r>
                        <a:rPr kumimoji="1" lang="ja-JP" altLang="en-US" sz="2000" dirty="0" smtClean="0"/>
                        <a:t>　　　素早く脱出することが可能。</a:t>
                      </a:r>
                      <a:endParaRPr kumimoji="1" lang="ja-JP" altLang="en-US" sz="2000"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2272065741"/>
                  </a:ext>
                </a:extLst>
              </a:tr>
            </a:tbl>
          </a:graphicData>
        </a:graphic>
      </p:graphicFrame>
      <p:sp>
        <p:nvSpPr>
          <p:cNvPr id="7" name="テキスト ボックス 6"/>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-17-</a:t>
            </a:r>
            <a:endParaRPr kumimoji="1" lang="ja-JP" altLang="en-US" sz="1800" dirty="0"/>
          </a:p>
        </p:txBody>
      </p:sp>
    </p:spTree>
    <p:extLst>
      <p:ext uri="{BB962C8B-B14F-4D97-AF65-F5344CB8AC3E}">
        <p14:creationId xmlns:p14="http://schemas.microsoft.com/office/powerpoint/2010/main" val="900546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74567" y="340043"/>
            <a:ext cx="3431221" cy="707886"/>
          </a:xfrm>
          <a:prstGeom prst="rect">
            <a:avLst/>
          </a:prstGeom>
          <a:noFill/>
        </p:spPr>
        <p:txBody>
          <a:bodyPr wrap="square" rtlCol="0">
            <a:spAutoFit/>
          </a:bodyPr>
          <a:lstStyle/>
          <a:p>
            <a:r>
              <a:rPr lang="ja-JP" altLang="en-US" sz="4000" b="1" dirty="0" smtClean="0">
                <a:solidFill>
                  <a:srgbClr val="FF0000"/>
                </a:solidFill>
              </a:rPr>
              <a:t>制作</a:t>
            </a:r>
            <a:r>
              <a:rPr lang="ja-JP" altLang="en-US" sz="4000" b="1" dirty="0">
                <a:solidFill>
                  <a:srgbClr val="FF0000"/>
                </a:solidFill>
              </a:rPr>
              <a:t>ポイント</a:t>
            </a:r>
            <a:endParaRPr kumimoji="1" lang="ja-JP" altLang="en-US" sz="4000" b="1" dirty="0">
              <a:solidFill>
                <a:srgbClr val="FF0000"/>
              </a:solidFill>
            </a:endParaRPr>
          </a:p>
        </p:txBody>
      </p:sp>
      <p:sp>
        <p:nvSpPr>
          <p:cNvPr id="5" name="テキスト ボックス 4"/>
          <p:cNvSpPr txBox="1"/>
          <p:nvPr/>
        </p:nvSpPr>
        <p:spPr>
          <a:xfrm>
            <a:off x="174567" y="6413349"/>
            <a:ext cx="1277043" cy="707886"/>
          </a:xfrm>
          <a:prstGeom prst="rect">
            <a:avLst/>
          </a:prstGeom>
          <a:noFill/>
        </p:spPr>
        <p:txBody>
          <a:bodyPr wrap="square" rtlCol="0">
            <a:spAutoFit/>
          </a:bodyPr>
          <a:lstStyle/>
          <a:p>
            <a:r>
              <a:rPr kumimoji="1" lang="ja-JP" altLang="en-US" sz="4000" b="1" dirty="0" smtClean="0">
                <a:solidFill>
                  <a:srgbClr val="FF0000"/>
                </a:solidFill>
              </a:rPr>
              <a:t>感想</a:t>
            </a:r>
            <a:endParaRPr kumimoji="1" lang="ja-JP" altLang="en-US" sz="4000" b="1" dirty="0">
              <a:solidFill>
                <a:srgbClr val="FF0000"/>
              </a:solidFill>
            </a:endParaRPr>
          </a:p>
        </p:txBody>
      </p:sp>
      <p:sp>
        <p:nvSpPr>
          <p:cNvPr id="6" name="テキスト ボックス 5"/>
          <p:cNvSpPr txBox="1"/>
          <p:nvPr/>
        </p:nvSpPr>
        <p:spPr>
          <a:xfrm>
            <a:off x="174567" y="1464870"/>
            <a:ext cx="6004560" cy="1015663"/>
          </a:xfrm>
          <a:prstGeom prst="rect">
            <a:avLst/>
          </a:prstGeom>
          <a:noFill/>
        </p:spPr>
        <p:txBody>
          <a:bodyPr wrap="square" rtlCol="0">
            <a:spAutoFit/>
          </a:bodyPr>
          <a:lstStyle/>
          <a:p>
            <a:r>
              <a:rPr lang="en-US" altLang="ja-JP" sz="2000" dirty="0" smtClean="0"/>
              <a:t>Ray</a:t>
            </a:r>
            <a:r>
              <a:rPr lang="ja-JP" altLang="en-US" sz="2000" dirty="0" smtClean="0"/>
              <a:t>を使用して、プレイヤーと壁の当たり判定や、敵同士の接触判定を行っています。</a:t>
            </a:r>
            <a:endParaRPr lang="en-US" altLang="ja-JP" sz="2000" dirty="0" smtClean="0"/>
          </a:p>
          <a:p>
            <a:r>
              <a:rPr kumimoji="1" lang="ja-JP" altLang="en-US" sz="2000" dirty="0" smtClean="0"/>
              <a:t>また、射撃の当たり判定も</a:t>
            </a:r>
            <a:r>
              <a:rPr lang="en-US" altLang="ja-JP" sz="2000" dirty="0" smtClean="0"/>
              <a:t>Ray</a:t>
            </a:r>
            <a:r>
              <a:rPr lang="ja-JP" altLang="en-US" sz="2000" dirty="0" smtClean="0"/>
              <a:t>を使用しています。</a:t>
            </a:r>
            <a:endParaRPr kumimoji="1" lang="ja-JP" altLang="en-US" sz="2000" dirty="0"/>
          </a:p>
        </p:txBody>
      </p:sp>
      <p:sp>
        <p:nvSpPr>
          <p:cNvPr id="8" name="テキスト ボックス 7"/>
          <p:cNvSpPr txBox="1"/>
          <p:nvPr/>
        </p:nvSpPr>
        <p:spPr>
          <a:xfrm>
            <a:off x="174567" y="7536872"/>
            <a:ext cx="6068291" cy="1938992"/>
          </a:xfrm>
          <a:prstGeom prst="rect">
            <a:avLst/>
          </a:prstGeom>
          <a:noFill/>
        </p:spPr>
        <p:txBody>
          <a:bodyPr wrap="square" rtlCol="0">
            <a:spAutoFit/>
          </a:bodyPr>
          <a:lstStyle/>
          <a:p>
            <a:r>
              <a:rPr kumimoji="1" lang="ja-JP" altLang="en-US" sz="2000" dirty="0" smtClean="0"/>
              <a:t>メインプログラマーとして制作を行いました。</a:t>
            </a:r>
            <a:endParaRPr kumimoji="1" lang="en-US" altLang="ja-JP" sz="2000" dirty="0" smtClean="0"/>
          </a:p>
          <a:p>
            <a:r>
              <a:rPr kumimoji="1" lang="ja-JP" altLang="en-US" sz="2000" dirty="0" smtClean="0"/>
              <a:t>プレイヤーの</a:t>
            </a:r>
            <a:r>
              <a:rPr lang="ja-JP" altLang="en-US" sz="2000" dirty="0" smtClean="0"/>
              <a:t>カメラワークに</a:t>
            </a:r>
            <a:r>
              <a:rPr lang="ja-JP" altLang="en-US" sz="2000" dirty="0"/>
              <a:t>力</a:t>
            </a:r>
            <a:r>
              <a:rPr lang="ja-JP" altLang="en-US" sz="2000" dirty="0" smtClean="0"/>
              <a:t>を入れています。</a:t>
            </a:r>
            <a:endParaRPr lang="en-US" altLang="ja-JP" sz="2000" dirty="0" smtClean="0"/>
          </a:p>
          <a:p>
            <a:r>
              <a:rPr lang="ja-JP" altLang="en-US" sz="2000" dirty="0"/>
              <a:t>カメラ</a:t>
            </a:r>
            <a:r>
              <a:rPr lang="ja-JP" altLang="en-US" sz="2000" dirty="0" smtClean="0"/>
              <a:t>の</a:t>
            </a:r>
            <a:r>
              <a:rPr lang="ja-JP" altLang="en-US" sz="2000" dirty="0"/>
              <a:t>位置</a:t>
            </a:r>
            <a:r>
              <a:rPr lang="ja-JP" altLang="en-US" sz="2000" dirty="0" smtClean="0"/>
              <a:t>と注視点を球面座標でとるのがとても大変でした。</a:t>
            </a:r>
            <a:endParaRPr lang="en-US" altLang="ja-JP" sz="2000" dirty="0"/>
          </a:p>
          <a:p>
            <a:r>
              <a:rPr lang="ja-JP" altLang="en-US" sz="2000" dirty="0" smtClean="0"/>
              <a:t>初めて実装する要素が多く、時間もかかりましたが、</a:t>
            </a:r>
            <a:endParaRPr lang="en-US" altLang="ja-JP" sz="2000" dirty="0" smtClean="0"/>
          </a:p>
          <a:p>
            <a:r>
              <a:rPr lang="ja-JP" altLang="en-US" sz="2000" dirty="0" smtClean="0"/>
              <a:t>やりたい</a:t>
            </a:r>
            <a:r>
              <a:rPr lang="ja-JP" altLang="en-US" sz="2000" dirty="0"/>
              <a:t>要素</a:t>
            </a:r>
            <a:r>
              <a:rPr lang="ja-JP" altLang="en-US" sz="2000" dirty="0" smtClean="0"/>
              <a:t>を入れよい結果になったと思います。</a:t>
            </a:r>
            <a:endParaRPr lang="en-US" altLang="ja-JP" sz="2000" dirty="0" smtClean="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1153"/>
            <a:ext cx="6858000" cy="3792196"/>
          </a:xfrm>
          <a:prstGeom prst="rect">
            <a:avLst/>
          </a:prstGeom>
        </p:spPr>
      </p:pic>
      <p:sp>
        <p:nvSpPr>
          <p:cNvPr id="7" name="テキスト ボックス 6"/>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-18-</a:t>
            </a:r>
            <a:endParaRPr kumimoji="1" lang="ja-JP" altLang="en-US" sz="1800" dirty="0"/>
          </a:p>
        </p:txBody>
      </p:sp>
    </p:spTree>
    <p:extLst>
      <p:ext uri="{BB962C8B-B14F-4D97-AF65-F5344CB8AC3E}">
        <p14:creationId xmlns:p14="http://schemas.microsoft.com/office/powerpoint/2010/main" val="1165411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グラフ 7"/>
          <p:cNvGraphicFramePr/>
          <p:nvPr>
            <p:extLst>
              <p:ext uri="{D42A27DB-BD31-4B8C-83A1-F6EECF244321}">
                <p14:modId xmlns:p14="http://schemas.microsoft.com/office/powerpoint/2010/main" val="3493196556"/>
              </p:ext>
            </p:extLst>
          </p:nvPr>
        </p:nvGraphicFramePr>
        <p:xfrm>
          <a:off x="6927" y="2873833"/>
          <a:ext cx="6858000" cy="3474720"/>
        </p:xfrm>
        <a:graphic>
          <a:graphicData uri="http://schemas.openxmlformats.org/drawingml/2006/chart">
            <c:chart xmlns:c="http://schemas.openxmlformats.org/drawingml/2006/chart" xmlns:r="http://schemas.openxmlformats.org/officeDocument/2006/relationships" r:id="rId2"/>
          </a:graphicData>
        </a:graphic>
      </p:graphicFrame>
      <p:sp>
        <p:nvSpPr>
          <p:cNvPr id="9" name="正方形/長方形 8"/>
          <p:cNvSpPr/>
          <p:nvPr/>
        </p:nvSpPr>
        <p:spPr>
          <a:xfrm>
            <a:off x="166255" y="6348554"/>
            <a:ext cx="6539345" cy="3117273"/>
          </a:xfrm>
          <a:prstGeom prst="rect">
            <a:avLst/>
          </a:prstGeom>
          <a:ln w="762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0" name="正方形/長方形 9"/>
          <p:cNvSpPr/>
          <p:nvPr/>
        </p:nvSpPr>
        <p:spPr>
          <a:xfrm>
            <a:off x="166254" y="6348553"/>
            <a:ext cx="6539346" cy="872837"/>
          </a:xfrm>
          <a:prstGeom prst="rect">
            <a:avLst/>
          </a:prstGeom>
          <a:ln w="7620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正方形/長方形 11"/>
          <p:cNvSpPr/>
          <p:nvPr/>
        </p:nvSpPr>
        <p:spPr>
          <a:xfrm>
            <a:off x="561109" y="199267"/>
            <a:ext cx="5749636" cy="2586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7200" dirty="0" smtClean="0"/>
              <a:t>写真</a:t>
            </a:r>
            <a:endParaRPr kumimoji="1" lang="en-US" altLang="ja-JP" sz="7200" dirty="0" smtClean="0"/>
          </a:p>
        </p:txBody>
      </p:sp>
      <p:sp>
        <p:nvSpPr>
          <p:cNvPr id="13" name="テキスト ボックス 12"/>
          <p:cNvSpPr txBox="1"/>
          <p:nvPr/>
        </p:nvSpPr>
        <p:spPr>
          <a:xfrm>
            <a:off x="561109" y="6552655"/>
            <a:ext cx="5749636" cy="338554"/>
          </a:xfrm>
          <a:prstGeom prst="rect">
            <a:avLst/>
          </a:prstGeom>
          <a:noFill/>
        </p:spPr>
        <p:txBody>
          <a:bodyPr wrap="square" rtlCol="0">
            <a:spAutoFit/>
          </a:bodyPr>
          <a:lstStyle/>
          <a:p>
            <a:pPr algn="ctr"/>
            <a:r>
              <a:rPr kumimoji="1" lang="ja-JP" altLang="en-US" sz="1600" dirty="0" smtClean="0"/>
              <a:t>本体名</a:t>
            </a:r>
            <a:r>
              <a:rPr kumimoji="1" lang="en-US" altLang="ja-JP" sz="1600" dirty="0" smtClean="0"/>
              <a:t>‐</a:t>
            </a:r>
            <a:r>
              <a:rPr kumimoji="1" lang="ja-JP" altLang="en-US" sz="1600" dirty="0" smtClean="0"/>
              <a:t>西潟　栞那汰（ニシガタ　カナタ）</a:t>
            </a:r>
            <a:endParaRPr kumimoji="1" lang="en-US" altLang="ja-JP" sz="1600" dirty="0" smtClean="0"/>
          </a:p>
        </p:txBody>
      </p:sp>
      <p:sp>
        <p:nvSpPr>
          <p:cNvPr id="14" name="テキスト ボックス 13"/>
          <p:cNvSpPr txBox="1"/>
          <p:nvPr/>
        </p:nvSpPr>
        <p:spPr>
          <a:xfrm>
            <a:off x="561109" y="7466445"/>
            <a:ext cx="5749636" cy="1754326"/>
          </a:xfrm>
          <a:prstGeom prst="rect">
            <a:avLst/>
          </a:prstGeom>
          <a:noFill/>
        </p:spPr>
        <p:txBody>
          <a:bodyPr wrap="square" rtlCol="0">
            <a:spAutoFit/>
          </a:bodyPr>
          <a:lstStyle/>
          <a:p>
            <a:pPr algn="ctr"/>
            <a:r>
              <a:rPr lang="ja-JP" altLang="en-US" sz="1800" dirty="0" smtClean="0">
                <a:solidFill>
                  <a:schemeClr val="accent1">
                    <a:lumMod val="75000"/>
                  </a:schemeClr>
                </a:solidFill>
              </a:rPr>
              <a:t>生年月日</a:t>
            </a:r>
            <a:r>
              <a:rPr lang="en-US" altLang="ja-JP" sz="1800" dirty="0" smtClean="0"/>
              <a:t>‐2001</a:t>
            </a:r>
            <a:r>
              <a:rPr lang="ja-JP" altLang="en-US" sz="1800" dirty="0" smtClean="0"/>
              <a:t>年</a:t>
            </a:r>
            <a:r>
              <a:rPr lang="en-US" altLang="ja-JP" sz="1800" dirty="0" smtClean="0"/>
              <a:t>1</a:t>
            </a:r>
            <a:r>
              <a:rPr lang="ja-JP" altLang="en-US" sz="1800" dirty="0" smtClean="0"/>
              <a:t>月</a:t>
            </a:r>
            <a:r>
              <a:rPr lang="en-US" altLang="ja-JP" sz="1800" dirty="0" smtClean="0"/>
              <a:t>6</a:t>
            </a:r>
            <a:r>
              <a:rPr lang="ja-JP" altLang="en-US" sz="1800" dirty="0" smtClean="0"/>
              <a:t>日生まれ</a:t>
            </a:r>
            <a:r>
              <a:rPr lang="ja-JP" altLang="en-US" sz="1800" dirty="0"/>
              <a:t>　</a:t>
            </a:r>
            <a:r>
              <a:rPr lang="ja-JP" altLang="en-US" sz="1800" dirty="0" smtClean="0">
                <a:solidFill>
                  <a:srgbClr val="FF0000"/>
                </a:solidFill>
              </a:rPr>
              <a:t>血液型</a:t>
            </a:r>
            <a:r>
              <a:rPr lang="en-US" altLang="ja-JP" sz="1800" dirty="0" smtClean="0"/>
              <a:t>‐O</a:t>
            </a:r>
            <a:r>
              <a:rPr lang="ja-JP" altLang="en-US" sz="1800" dirty="0" smtClean="0"/>
              <a:t>型</a:t>
            </a:r>
            <a:endParaRPr lang="en-US" altLang="ja-JP" sz="1800" dirty="0" smtClean="0"/>
          </a:p>
          <a:p>
            <a:pPr algn="ctr"/>
            <a:endParaRPr lang="en-US" altLang="ja-JP" sz="1800" dirty="0" smtClean="0"/>
          </a:p>
          <a:p>
            <a:pPr algn="ctr"/>
            <a:r>
              <a:rPr lang="ja-JP" altLang="en-US" sz="1800" b="1" dirty="0" smtClean="0">
                <a:solidFill>
                  <a:srgbClr val="FFC000"/>
                </a:solidFill>
              </a:rPr>
              <a:t>自己</a:t>
            </a:r>
            <a:r>
              <a:rPr lang="en-US" altLang="ja-JP" sz="1800" b="1" dirty="0" smtClean="0">
                <a:solidFill>
                  <a:srgbClr val="FFC000"/>
                </a:solidFill>
              </a:rPr>
              <a:t>PR</a:t>
            </a:r>
            <a:r>
              <a:rPr lang="en-US" altLang="ja-JP" sz="1800" dirty="0" smtClean="0"/>
              <a:t>‐C++</a:t>
            </a:r>
            <a:r>
              <a:rPr lang="ja-JP" altLang="en-US" sz="1800" dirty="0" smtClean="0"/>
              <a:t>言語を主としたプログラマーです。</a:t>
            </a:r>
            <a:endParaRPr lang="en-US" altLang="ja-JP" sz="1800" dirty="0" smtClean="0"/>
          </a:p>
          <a:p>
            <a:pPr algn="ctr"/>
            <a:r>
              <a:rPr lang="en-US" altLang="ja-JP" sz="1800" dirty="0" smtClean="0"/>
              <a:t>Unity</a:t>
            </a:r>
            <a:r>
              <a:rPr lang="ja-JP" altLang="en-US" sz="1800" dirty="0" smtClean="0"/>
              <a:t>や</a:t>
            </a:r>
            <a:r>
              <a:rPr lang="en-US" altLang="ja-JP" sz="1800" dirty="0" smtClean="0"/>
              <a:t>UnrealEngine4</a:t>
            </a:r>
            <a:r>
              <a:rPr lang="ja-JP" altLang="en-US" sz="1800" dirty="0" smtClean="0"/>
              <a:t>を使った開発もできますが、</a:t>
            </a:r>
            <a:endParaRPr lang="en-US" altLang="ja-JP" sz="1800" dirty="0" smtClean="0"/>
          </a:p>
          <a:p>
            <a:pPr algn="ctr"/>
            <a:r>
              <a:rPr lang="ja-JP" altLang="en-US" sz="1800" dirty="0" smtClean="0"/>
              <a:t>言語ベースの開発を得意とします。</a:t>
            </a:r>
            <a:endParaRPr lang="en-US" altLang="ja-JP" sz="1800" dirty="0" smtClean="0"/>
          </a:p>
          <a:p>
            <a:pPr algn="ctr"/>
            <a:r>
              <a:rPr lang="en-US" altLang="ja-JP" sz="1800" dirty="0" smtClean="0"/>
              <a:t>Azure</a:t>
            </a:r>
            <a:r>
              <a:rPr lang="ja-JP" altLang="en-US" sz="1800" dirty="0" smtClean="0"/>
              <a:t>を使ったオンライン開発もできます。</a:t>
            </a:r>
            <a:endParaRPr lang="en-US" altLang="ja-JP" sz="1800" dirty="0"/>
          </a:p>
        </p:txBody>
      </p:sp>
      <p:sp>
        <p:nvSpPr>
          <p:cNvPr id="2" name="テキスト ボックス 1"/>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-1-</a:t>
            </a:r>
            <a:endParaRPr kumimoji="1" lang="ja-JP" altLang="en-US" sz="1800" dirty="0"/>
          </a:p>
        </p:txBody>
      </p:sp>
    </p:spTree>
    <p:extLst>
      <p:ext uri="{BB962C8B-B14F-4D97-AF65-F5344CB8AC3E}">
        <p14:creationId xmlns:p14="http://schemas.microsoft.com/office/powerpoint/2010/main" val="8316798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 5"/>
          <p:cNvGraphicFramePr>
            <a:graphicFrameLocks noGrp="1"/>
          </p:cNvGraphicFramePr>
          <p:nvPr>
            <p:extLst>
              <p:ext uri="{D42A27DB-BD31-4B8C-83A1-F6EECF244321}">
                <p14:modId xmlns:p14="http://schemas.microsoft.com/office/powerpoint/2010/main" val="1706908852"/>
              </p:ext>
            </p:extLst>
          </p:nvPr>
        </p:nvGraphicFramePr>
        <p:xfrm>
          <a:off x="0" y="5450100"/>
          <a:ext cx="6870370" cy="3805980"/>
        </p:xfrm>
        <a:graphic>
          <a:graphicData uri="http://schemas.openxmlformats.org/drawingml/2006/table">
            <a:tbl>
              <a:tblPr firstRow="1" bandRow="1">
                <a:tableStyleId>{5C22544A-7EE6-4342-B048-85BDC9FD1C3A}</a:tableStyleId>
              </a:tblPr>
              <a:tblGrid>
                <a:gridCol w="2234999">
                  <a:extLst>
                    <a:ext uri="{9D8B030D-6E8A-4147-A177-3AD203B41FA5}">
                      <a16:colId xmlns:a16="http://schemas.microsoft.com/office/drawing/2014/main" val="4175896365"/>
                    </a:ext>
                  </a:extLst>
                </a:gridCol>
                <a:gridCol w="2346299">
                  <a:extLst>
                    <a:ext uri="{9D8B030D-6E8A-4147-A177-3AD203B41FA5}">
                      <a16:colId xmlns:a16="http://schemas.microsoft.com/office/drawing/2014/main" val="3212744658"/>
                    </a:ext>
                  </a:extLst>
                </a:gridCol>
                <a:gridCol w="2289072">
                  <a:extLst>
                    <a:ext uri="{9D8B030D-6E8A-4147-A177-3AD203B41FA5}">
                      <a16:colId xmlns:a16="http://schemas.microsoft.com/office/drawing/2014/main" val="2626716222"/>
                    </a:ext>
                  </a:extLst>
                </a:gridCol>
              </a:tblGrid>
              <a:tr h="900000">
                <a:tc gridSpan="3">
                  <a:txBody>
                    <a:bodyPr/>
                    <a:lstStyle/>
                    <a:p>
                      <a:pPr lvl="0"/>
                      <a:r>
                        <a:rPr kumimoji="1" lang="ja-JP" altLang="en-US" sz="3600" dirty="0" smtClean="0"/>
                        <a:t>タイトル名－</a:t>
                      </a:r>
                      <a:r>
                        <a:rPr kumimoji="1" lang="en-US" altLang="ja-JP" sz="3600" dirty="0" smtClean="0"/>
                        <a:t>『KEEP CLIMBING』</a:t>
                      </a:r>
                      <a:endParaRPr kumimoji="1" lang="ja-JP" altLang="en-US" sz="3600" dirty="0"/>
                    </a:p>
                  </a:txBody>
                  <a:tcPr anchor="ct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794552473"/>
                  </a:ext>
                </a:extLst>
              </a:tr>
              <a:tr h="504000">
                <a:tc>
                  <a:txBody>
                    <a:bodyPr/>
                    <a:lstStyle/>
                    <a:p>
                      <a:r>
                        <a:rPr kumimoji="1" lang="ja-JP" altLang="en-US" sz="2400" b="1" dirty="0" smtClean="0">
                          <a:solidFill>
                            <a:schemeClr val="tx1">
                              <a:lumMod val="95000"/>
                              <a:lumOff val="5000"/>
                            </a:schemeClr>
                          </a:solidFill>
                        </a:rPr>
                        <a:t>制作学年－</a:t>
                      </a:r>
                      <a:r>
                        <a:rPr kumimoji="1" lang="en-US" altLang="ja-JP" sz="2400" b="1" dirty="0" smtClean="0">
                          <a:solidFill>
                            <a:schemeClr val="tx1">
                              <a:lumMod val="95000"/>
                              <a:lumOff val="5000"/>
                            </a:schemeClr>
                          </a:solidFill>
                        </a:rPr>
                        <a:t>2</a:t>
                      </a:r>
                      <a:r>
                        <a:rPr kumimoji="1" lang="ja-JP" altLang="en-US" sz="2400" b="1" dirty="0" smtClean="0">
                          <a:solidFill>
                            <a:schemeClr val="tx1">
                              <a:lumMod val="95000"/>
                              <a:lumOff val="5000"/>
                            </a:schemeClr>
                          </a:solidFill>
                        </a:rPr>
                        <a:t>年</a:t>
                      </a:r>
                      <a:endParaRPr kumimoji="1" lang="ja-JP" altLang="en-US" sz="2400" dirty="0"/>
                    </a:p>
                  </a:txBody>
                  <a:tcPr/>
                </a:tc>
                <a:tc>
                  <a:txBody>
                    <a:bodyPr/>
                    <a:lstStyle/>
                    <a:p>
                      <a:r>
                        <a:rPr kumimoji="1" lang="ja-JP" altLang="en-US" sz="2000" b="1" dirty="0" smtClean="0"/>
                        <a:t>使用言語</a:t>
                      </a:r>
                      <a:r>
                        <a:rPr kumimoji="1" lang="en-US" altLang="ja-JP" sz="2000" b="1" dirty="0" smtClean="0"/>
                        <a:t>―C++</a:t>
                      </a:r>
                      <a:r>
                        <a:rPr kumimoji="1" lang="ja-JP" altLang="en-US" sz="2000" b="1" dirty="0" smtClean="0"/>
                        <a:t>言語</a:t>
                      </a:r>
                      <a:endParaRPr kumimoji="1" lang="ja-JP" altLang="en-US" sz="2000" b="1" dirty="0"/>
                    </a:p>
                  </a:txBody>
                  <a:tcPr/>
                </a:tc>
                <a:tc>
                  <a:txBody>
                    <a:bodyPr/>
                    <a:lstStyle/>
                    <a:p>
                      <a:r>
                        <a:rPr kumimoji="1" lang="ja-JP" altLang="en-US" sz="1400" b="1" dirty="0" smtClean="0"/>
                        <a:t>ジャンルーボードゲーム</a:t>
                      </a:r>
                      <a:endParaRPr kumimoji="1" lang="ja-JP" altLang="en-US" sz="1400" b="1" dirty="0"/>
                    </a:p>
                  </a:txBody>
                  <a:tcPr/>
                </a:tc>
                <a:extLst>
                  <a:ext uri="{0D108BD9-81ED-4DB2-BD59-A6C34878D82A}">
                    <a16:rowId xmlns:a16="http://schemas.microsoft.com/office/drawing/2014/main" val="2617709823"/>
                  </a:ext>
                </a:extLst>
              </a:tr>
              <a:tr h="504000">
                <a:tc>
                  <a:txBody>
                    <a:bodyPr/>
                    <a:lstStyle/>
                    <a:p>
                      <a:r>
                        <a:rPr kumimoji="1" lang="ja-JP" altLang="en-US" sz="2400" b="1" dirty="0" smtClean="0"/>
                        <a:t>制作人数－</a:t>
                      </a:r>
                      <a:r>
                        <a:rPr kumimoji="1" lang="en-US" altLang="ja-JP" sz="2400" b="1" dirty="0" smtClean="0"/>
                        <a:t>4</a:t>
                      </a:r>
                      <a:r>
                        <a:rPr kumimoji="1" lang="ja-JP" altLang="en-US" sz="2400" b="1" dirty="0" smtClean="0"/>
                        <a:t>人</a:t>
                      </a:r>
                      <a:endParaRPr kumimoji="1" lang="ja-JP" altLang="en-US" sz="2400" b="1"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kumimoji="1" lang="ja-JP" altLang="en-US" sz="2000" b="1" dirty="0" smtClean="0"/>
                        <a:t>制作期間－</a:t>
                      </a:r>
                      <a:r>
                        <a:rPr kumimoji="1" lang="en-US" altLang="ja-JP" sz="2000" b="1" dirty="0" smtClean="0"/>
                        <a:t>10</a:t>
                      </a:r>
                      <a:r>
                        <a:rPr kumimoji="1" lang="ja-JP" altLang="en-US" sz="2000" b="1" dirty="0" smtClean="0"/>
                        <a:t>時間</a:t>
                      </a:r>
                    </a:p>
                    <a:p>
                      <a:endParaRPr kumimoji="1" lang="ja-JP" altLang="en-US" dirty="0"/>
                    </a:p>
                  </a:txBody>
                  <a:tcPr/>
                </a:tc>
                <a:tc>
                  <a:txBody>
                    <a:bodyPr/>
                    <a:lstStyle/>
                    <a:p>
                      <a:r>
                        <a:rPr kumimoji="1" lang="en-US" altLang="ja-JP" sz="2000" b="1" dirty="0" smtClean="0"/>
                        <a:t>DirectX2010</a:t>
                      </a:r>
                      <a:r>
                        <a:rPr kumimoji="1" lang="ja-JP" altLang="en-US" sz="2000" b="1" dirty="0" smtClean="0"/>
                        <a:t>使用</a:t>
                      </a:r>
                      <a:endParaRPr kumimoji="1" lang="ja-JP" altLang="en-US" sz="2000" b="1" dirty="0"/>
                    </a:p>
                  </a:txBody>
                  <a:tcPr/>
                </a:tc>
                <a:extLst>
                  <a:ext uri="{0D108BD9-81ED-4DB2-BD59-A6C34878D82A}">
                    <a16:rowId xmlns:a16="http://schemas.microsoft.com/office/drawing/2014/main" val="2814638545"/>
                  </a:ext>
                </a:extLst>
              </a:tr>
              <a:tr h="1800000">
                <a:tc gridSpan="3">
                  <a:txBody>
                    <a:bodyPr/>
                    <a:lstStyle/>
                    <a:p>
                      <a:r>
                        <a:rPr kumimoji="1" lang="ja-JP" altLang="en-US" sz="2000" dirty="0" smtClean="0"/>
                        <a:t>説明－「ディスタンス、ボタンをあまり触らない」という</a:t>
                      </a:r>
                      <a:endParaRPr kumimoji="1" lang="en-US" altLang="ja-JP" sz="2000" dirty="0" smtClean="0"/>
                    </a:p>
                    <a:p>
                      <a:r>
                        <a:rPr kumimoji="1" lang="ja-JP" altLang="en-US" sz="2000" dirty="0" smtClean="0"/>
                        <a:t>　　　</a:t>
                      </a:r>
                      <a:r>
                        <a:rPr kumimoji="1" lang="en-US" altLang="ja-JP" sz="2000" dirty="0" smtClean="0"/>
                        <a:t>2</a:t>
                      </a:r>
                      <a:r>
                        <a:rPr kumimoji="1" lang="ja-JP" altLang="en-US" sz="2000" dirty="0" err="1" smtClean="0"/>
                        <a:t>つの</a:t>
                      </a:r>
                      <a:r>
                        <a:rPr kumimoji="1" lang="ja-JP" altLang="en-US" sz="2000" dirty="0" smtClean="0"/>
                        <a:t>テーマで制作したボードゲーム。</a:t>
                      </a:r>
                      <a:endParaRPr kumimoji="1" lang="en-US" altLang="ja-JP" sz="2000" dirty="0" smtClean="0"/>
                    </a:p>
                    <a:p>
                      <a:r>
                        <a:rPr kumimoji="1" lang="ja-JP" altLang="en-US" sz="2000" dirty="0" smtClean="0"/>
                        <a:t>　　　</a:t>
                      </a:r>
                      <a:r>
                        <a:rPr kumimoji="1" lang="en-US" altLang="ja-JP" sz="2000" dirty="0" smtClean="0"/>
                        <a:t>CAN’T</a:t>
                      </a:r>
                      <a:r>
                        <a:rPr kumimoji="1" lang="en-US" altLang="ja-JP" sz="2000" baseline="0" dirty="0" smtClean="0"/>
                        <a:t> STOP</a:t>
                      </a:r>
                      <a:r>
                        <a:rPr kumimoji="1" lang="ja-JP" altLang="en-US" sz="2000" baseline="0" dirty="0" smtClean="0"/>
                        <a:t>を参考にさいころを</a:t>
                      </a:r>
                      <a:r>
                        <a:rPr kumimoji="1" lang="en-US" altLang="ja-JP" sz="2000" baseline="0" dirty="0" smtClean="0"/>
                        <a:t>4</a:t>
                      </a:r>
                      <a:r>
                        <a:rPr kumimoji="1" lang="ja-JP" altLang="en-US" sz="2000" baseline="0" dirty="0" smtClean="0"/>
                        <a:t>つ使い、出た目の</a:t>
                      </a:r>
                      <a:endParaRPr kumimoji="1" lang="en-US" altLang="ja-JP" sz="2000" baseline="0" dirty="0" smtClean="0"/>
                    </a:p>
                    <a:p>
                      <a:r>
                        <a:rPr kumimoji="1" lang="ja-JP" altLang="en-US" sz="2000" baseline="0" dirty="0" smtClean="0"/>
                        <a:t>　　　</a:t>
                      </a:r>
                      <a:r>
                        <a:rPr kumimoji="1" lang="en-US" altLang="ja-JP" sz="2000" baseline="0" dirty="0" smtClean="0"/>
                        <a:t>2</a:t>
                      </a:r>
                      <a:r>
                        <a:rPr kumimoji="1" lang="ja-JP" altLang="en-US" sz="2000" baseline="0" dirty="0" err="1" smtClean="0"/>
                        <a:t>つづつの</a:t>
                      </a:r>
                      <a:r>
                        <a:rPr kumimoji="1" lang="ja-JP" altLang="en-US" sz="2000" baseline="0" dirty="0" smtClean="0"/>
                        <a:t>組み合わせから、山を登るゲーム。</a:t>
                      </a:r>
                      <a:endParaRPr kumimoji="1" lang="en-US" altLang="ja-JP" sz="2000" baseline="0" dirty="0" smtClean="0"/>
                    </a:p>
                    <a:p>
                      <a:r>
                        <a:rPr kumimoji="1" lang="ja-JP" altLang="en-US" sz="2000" baseline="0" dirty="0" smtClean="0"/>
                        <a:t>　　　どこか</a:t>
                      </a:r>
                      <a:r>
                        <a:rPr kumimoji="1" lang="en-US" altLang="ja-JP" sz="2000" baseline="0" dirty="0" smtClean="0"/>
                        <a:t>1</a:t>
                      </a:r>
                      <a:r>
                        <a:rPr kumimoji="1" lang="ja-JP" altLang="en-US" sz="2000" baseline="0" dirty="0" smtClean="0"/>
                        <a:t>か所を登頂するとゲームクリア。</a:t>
                      </a:r>
                      <a:endParaRPr kumimoji="1" lang="en-US" altLang="ja-JP" sz="2000" baseline="0" dirty="0" smtClean="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2272065741"/>
                  </a:ext>
                </a:extLst>
              </a:tr>
            </a:tbl>
          </a:graphicData>
        </a:graphic>
      </p:graphicFrame>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71854" cy="3865418"/>
          </a:xfrm>
          <a:prstGeom prst="rect">
            <a:avLst/>
          </a:prstGeom>
        </p:spPr>
      </p:pic>
      <p:sp>
        <p:nvSpPr>
          <p:cNvPr id="9" name="テキスト ボックス 8"/>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-19-</a:t>
            </a:r>
            <a:endParaRPr kumimoji="1" lang="ja-JP" altLang="en-US" sz="1800" dirty="0"/>
          </a:p>
        </p:txBody>
      </p:sp>
    </p:spTree>
    <p:extLst>
      <p:ext uri="{BB962C8B-B14F-4D97-AF65-F5344CB8AC3E}">
        <p14:creationId xmlns:p14="http://schemas.microsoft.com/office/powerpoint/2010/main" val="39950356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74567" y="340043"/>
            <a:ext cx="3431221" cy="707886"/>
          </a:xfrm>
          <a:prstGeom prst="rect">
            <a:avLst/>
          </a:prstGeom>
          <a:noFill/>
        </p:spPr>
        <p:txBody>
          <a:bodyPr wrap="square" rtlCol="0">
            <a:spAutoFit/>
          </a:bodyPr>
          <a:lstStyle/>
          <a:p>
            <a:r>
              <a:rPr lang="ja-JP" altLang="en-US" sz="4000" b="1" dirty="0" smtClean="0">
                <a:solidFill>
                  <a:srgbClr val="FF0000"/>
                </a:solidFill>
              </a:rPr>
              <a:t>制作</a:t>
            </a:r>
            <a:r>
              <a:rPr lang="ja-JP" altLang="en-US" sz="4000" b="1" dirty="0">
                <a:solidFill>
                  <a:srgbClr val="FF0000"/>
                </a:solidFill>
              </a:rPr>
              <a:t>ポイント</a:t>
            </a:r>
            <a:endParaRPr kumimoji="1" lang="ja-JP" altLang="en-US" sz="4000" b="1" dirty="0">
              <a:solidFill>
                <a:srgbClr val="FF0000"/>
              </a:solidFill>
            </a:endParaRPr>
          </a:p>
        </p:txBody>
      </p:sp>
      <p:sp>
        <p:nvSpPr>
          <p:cNvPr id="5" name="テキスト ボックス 4"/>
          <p:cNvSpPr txBox="1"/>
          <p:nvPr/>
        </p:nvSpPr>
        <p:spPr>
          <a:xfrm>
            <a:off x="174567" y="6413349"/>
            <a:ext cx="1277043" cy="707886"/>
          </a:xfrm>
          <a:prstGeom prst="rect">
            <a:avLst/>
          </a:prstGeom>
          <a:noFill/>
        </p:spPr>
        <p:txBody>
          <a:bodyPr wrap="square" rtlCol="0">
            <a:spAutoFit/>
          </a:bodyPr>
          <a:lstStyle/>
          <a:p>
            <a:r>
              <a:rPr kumimoji="1" lang="ja-JP" altLang="en-US" sz="4000" b="1" dirty="0" smtClean="0">
                <a:solidFill>
                  <a:srgbClr val="FF0000"/>
                </a:solidFill>
              </a:rPr>
              <a:t>感想</a:t>
            </a:r>
            <a:endParaRPr kumimoji="1" lang="ja-JP" altLang="en-US" sz="4000" b="1" dirty="0">
              <a:solidFill>
                <a:srgbClr val="FF0000"/>
              </a:solidFill>
            </a:endParaRPr>
          </a:p>
        </p:txBody>
      </p:sp>
      <p:sp>
        <p:nvSpPr>
          <p:cNvPr id="7" name="テキスト ボックス 6"/>
          <p:cNvSpPr txBox="1"/>
          <p:nvPr/>
        </p:nvSpPr>
        <p:spPr>
          <a:xfrm>
            <a:off x="422910" y="1219379"/>
            <a:ext cx="5703570" cy="707886"/>
          </a:xfrm>
          <a:prstGeom prst="rect">
            <a:avLst/>
          </a:prstGeom>
          <a:noFill/>
        </p:spPr>
        <p:txBody>
          <a:bodyPr wrap="square" rtlCol="0">
            <a:spAutoFit/>
          </a:bodyPr>
          <a:lstStyle/>
          <a:p>
            <a:r>
              <a:rPr kumimoji="1" lang="ja-JP" altLang="en-US" sz="2000" dirty="0" smtClean="0"/>
              <a:t>プレイヤーの操作を減らすため選択肢を時間で変更し、エンターで確定するようにしました。</a:t>
            </a:r>
            <a:endParaRPr kumimoji="1" lang="en-US" altLang="ja-JP" sz="2000" dirty="0" smtClean="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82571"/>
            <a:ext cx="6858000" cy="3775472"/>
          </a:xfrm>
          <a:prstGeom prst="rect">
            <a:avLst/>
          </a:prstGeom>
        </p:spPr>
      </p:pic>
      <p:sp>
        <p:nvSpPr>
          <p:cNvPr id="9" name="テキスト ボックス 8"/>
          <p:cNvSpPr txBox="1"/>
          <p:nvPr/>
        </p:nvSpPr>
        <p:spPr>
          <a:xfrm>
            <a:off x="274320" y="7276486"/>
            <a:ext cx="6297930" cy="1938992"/>
          </a:xfrm>
          <a:prstGeom prst="rect">
            <a:avLst/>
          </a:prstGeom>
          <a:noFill/>
        </p:spPr>
        <p:txBody>
          <a:bodyPr wrap="square" rtlCol="0">
            <a:spAutoFit/>
          </a:bodyPr>
          <a:lstStyle/>
          <a:p>
            <a:r>
              <a:rPr kumimoji="1" lang="ja-JP" altLang="en-US" sz="2000" dirty="0" smtClean="0"/>
              <a:t>初めてハッカソンに参加し、</a:t>
            </a:r>
            <a:r>
              <a:rPr kumimoji="1" lang="en-US" altLang="ja-JP" sz="2000" dirty="0" smtClean="0"/>
              <a:t>10</a:t>
            </a:r>
            <a:r>
              <a:rPr kumimoji="1" lang="ja-JP" altLang="en-US" sz="2000" dirty="0" smtClean="0"/>
              <a:t>時間という短い時間の中で制作しました。</a:t>
            </a:r>
            <a:endParaRPr kumimoji="1" lang="en-US" altLang="ja-JP" sz="2000" dirty="0" smtClean="0"/>
          </a:p>
          <a:p>
            <a:r>
              <a:rPr kumimoji="1" lang="ja-JP" altLang="en-US" sz="2000" dirty="0" smtClean="0"/>
              <a:t>なんとか時間内にゲームと呼べるとこまで仕上げれたのでよかったと</a:t>
            </a:r>
            <a:r>
              <a:rPr lang="ja-JP" altLang="en-US" sz="2000" dirty="0" smtClean="0"/>
              <a:t>思います。</a:t>
            </a:r>
            <a:endParaRPr lang="en-US" altLang="ja-JP" sz="2000" dirty="0" smtClean="0"/>
          </a:p>
          <a:p>
            <a:r>
              <a:rPr kumimoji="1" lang="ja-JP" altLang="en-US" sz="2000" dirty="0" smtClean="0"/>
              <a:t>しかし、バグや実装しきれなかったところが多かったので</a:t>
            </a:r>
            <a:r>
              <a:rPr kumimoji="1" lang="en-US" altLang="ja-JP" sz="2000" dirty="0" smtClean="0"/>
              <a:t>10</a:t>
            </a:r>
            <a:r>
              <a:rPr kumimoji="1" lang="ja-JP" altLang="en-US" sz="2000" dirty="0" smtClean="0"/>
              <a:t>時間という短さを実感しました。</a:t>
            </a:r>
            <a:endParaRPr kumimoji="1" lang="ja-JP" altLang="en-US" sz="2000" dirty="0"/>
          </a:p>
        </p:txBody>
      </p:sp>
      <p:sp>
        <p:nvSpPr>
          <p:cNvPr id="10" name="テキスト ボックス 9"/>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-20-</a:t>
            </a:r>
            <a:endParaRPr kumimoji="1" lang="ja-JP" altLang="en-US" sz="1800" dirty="0"/>
          </a:p>
        </p:txBody>
      </p:sp>
    </p:spTree>
    <p:extLst>
      <p:ext uri="{BB962C8B-B14F-4D97-AF65-F5344CB8AC3E}">
        <p14:creationId xmlns:p14="http://schemas.microsoft.com/office/powerpoint/2010/main" val="1218236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p:cNvSpPr/>
          <p:nvPr/>
        </p:nvSpPr>
        <p:spPr>
          <a:xfrm>
            <a:off x="0" y="7743082"/>
            <a:ext cx="4226292" cy="1868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361150"/>
            <a:ext cx="6858000" cy="830341"/>
          </a:xfrm>
          <a:solidFill>
            <a:schemeClr val="accent1"/>
          </a:solidFill>
        </p:spPr>
        <p:txBody>
          <a:bodyPr>
            <a:noAutofit/>
          </a:bodyPr>
          <a:lstStyle/>
          <a:p>
            <a:pPr algn="ctr"/>
            <a:r>
              <a:rPr kumimoji="1" lang="ja-JP" altLang="en-US" sz="4000" b="1" dirty="0" smtClean="0"/>
              <a:t>情ビキャラバン</a:t>
            </a:r>
            <a:r>
              <a:rPr kumimoji="1" lang="en-US" altLang="ja-JP" sz="4000" b="1" dirty="0" smtClean="0"/>
              <a:t>2020</a:t>
            </a:r>
            <a:endParaRPr kumimoji="1" lang="ja-JP" altLang="en-US" sz="4000" b="1" dirty="0"/>
          </a:p>
        </p:txBody>
      </p:sp>
      <p:pic>
        <p:nvPicPr>
          <p:cNvPr id="4" name="コンテンツ プレースホルダー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97519" y="3515824"/>
            <a:ext cx="2025109" cy="1139123"/>
          </a:xfr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311" y="3515824"/>
            <a:ext cx="2025108" cy="1139123"/>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8001" y="5523626"/>
            <a:ext cx="2044144" cy="1149831"/>
          </a:xfrm>
          <a:prstGeom prst="rect">
            <a:avLst/>
          </a:prstGeom>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311" y="5523626"/>
            <a:ext cx="2044143" cy="1149831"/>
          </a:xfrm>
          <a:prstGeom prst="rect">
            <a:avLst/>
          </a:prstGeom>
        </p:spPr>
      </p:pic>
      <p:sp>
        <p:nvSpPr>
          <p:cNvPr id="9" name="テキスト ボックス 8"/>
          <p:cNvSpPr txBox="1"/>
          <p:nvPr/>
        </p:nvSpPr>
        <p:spPr>
          <a:xfrm>
            <a:off x="623454" y="1355993"/>
            <a:ext cx="5583382" cy="1015663"/>
          </a:xfrm>
          <a:prstGeom prst="rect">
            <a:avLst/>
          </a:prstGeom>
          <a:noFill/>
        </p:spPr>
        <p:txBody>
          <a:bodyPr wrap="square" rtlCol="0">
            <a:spAutoFit/>
          </a:bodyPr>
          <a:lstStyle/>
          <a:p>
            <a:r>
              <a:rPr kumimoji="1" lang="ja-JP" altLang="en-US" sz="2000" b="1" dirty="0" smtClean="0"/>
              <a:t>情ビキャラバン</a:t>
            </a:r>
            <a:r>
              <a:rPr kumimoji="1" lang="ja-JP" altLang="en-US" sz="2000" dirty="0" smtClean="0"/>
              <a:t>とは、</a:t>
            </a:r>
            <a:endParaRPr kumimoji="1" lang="en-US" altLang="ja-JP" sz="2000" dirty="0" smtClean="0"/>
          </a:p>
          <a:p>
            <a:r>
              <a:rPr kumimoji="1" lang="ja-JP" altLang="en-US" sz="2000" dirty="0" smtClean="0"/>
              <a:t>ゲーム系学科全体で行われる先輩後輩問わずの</a:t>
            </a:r>
            <a:r>
              <a:rPr kumimoji="1" lang="ja-JP" altLang="en-US" sz="2000" b="1" u="sng" dirty="0" smtClean="0">
                <a:solidFill>
                  <a:srgbClr val="FF0000"/>
                </a:solidFill>
              </a:rPr>
              <a:t>ゲームの祭典</a:t>
            </a:r>
            <a:r>
              <a:rPr kumimoji="1" lang="ja-JP" altLang="en-US" sz="2000" dirty="0" smtClean="0"/>
              <a:t>である</a:t>
            </a:r>
            <a:r>
              <a:rPr lang="ja-JP" altLang="en-US" sz="2000" dirty="0" smtClean="0"/>
              <a:t>！！！</a:t>
            </a:r>
            <a:endParaRPr lang="en-US" altLang="ja-JP" sz="2000" dirty="0" smtClean="0"/>
          </a:p>
        </p:txBody>
      </p:sp>
      <p:sp>
        <p:nvSpPr>
          <p:cNvPr id="10" name="テキスト ボックス 9"/>
          <p:cNvSpPr txBox="1"/>
          <p:nvPr/>
        </p:nvSpPr>
        <p:spPr>
          <a:xfrm>
            <a:off x="44" y="2569276"/>
            <a:ext cx="3796146" cy="707886"/>
          </a:xfrm>
          <a:prstGeom prst="rect">
            <a:avLst/>
          </a:prstGeom>
          <a:noFill/>
        </p:spPr>
        <p:txBody>
          <a:bodyPr wrap="square" rtlCol="0">
            <a:spAutoFit/>
          </a:bodyPr>
          <a:lstStyle/>
          <a:p>
            <a:r>
              <a:rPr kumimoji="1" lang="ja-JP" altLang="en-US" sz="4000" b="1" dirty="0" smtClean="0"/>
              <a:t>参戦したゲーム</a:t>
            </a:r>
            <a:endParaRPr kumimoji="1" lang="ja-JP" altLang="en-US" sz="4000" b="1" dirty="0"/>
          </a:p>
        </p:txBody>
      </p:sp>
      <p:sp>
        <p:nvSpPr>
          <p:cNvPr id="3" name="テキスト ボックス 2"/>
          <p:cNvSpPr txBox="1"/>
          <p:nvPr/>
        </p:nvSpPr>
        <p:spPr>
          <a:xfrm>
            <a:off x="601311" y="4757655"/>
            <a:ext cx="2025108" cy="646331"/>
          </a:xfrm>
          <a:prstGeom prst="rect">
            <a:avLst/>
          </a:prstGeom>
          <a:noFill/>
        </p:spPr>
        <p:txBody>
          <a:bodyPr wrap="square" rtlCol="0">
            <a:spAutoFit/>
          </a:bodyPr>
          <a:lstStyle/>
          <a:p>
            <a:r>
              <a:rPr lang="ja-JP" altLang="en-US" sz="3600" dirty="0" smtClean="0"/>
              <a:t>予選</a:t>
            </a:r>
            <a:r>
              <a:rPr lang="ja-JP" altLang="en-US" sz="3600" dirty="0"/>
              <a:t>落</a:t>
            </a:r>
            <a:r>
              <a:rPr lang="ja-JP" altLang="en-US" sz="3600" dirty="0" smtClean="0"/>
              <a:t>ち</a:t>
            </a:r>
            <a:endParaRPr kumimoji="1" lang="ja-JP" altLang="en-US" sz="3600" dirty="0"/>
          </a:p>
        </p:txBody>
      </p:sp>
      <p:sp>
        <p:nvSpPr>
          <p:cNvPr id="8" name="テキスト ボックス 7"/>
          <p:cNvSpPr txBox="1"/>
          <p:nvPr/>
        </p:nvSpPr>
        <p:spPr>
          <a:xfrm>
            <a:off x="4204149" y="4677529"/>
            <a:ext cx="1411848" cy="830997"/>
          </a:xfrm>
          <a:prstGeom prst="rect">
            <a:avLst/>
          </a:prstGeom>
          <a:noFill/>
        </p:spPr>
        <p:txBody>
          <a:bodyPr wrap="square" rtlCol="0">
            <a:spAutoFit/>
          </a:bodyPr>
          <a:lstStyle/>
          <a:p>
            <a:r>
              <a:rPr kumimoji="1" lang="ja-JP" altLang="en-US" sz="2400" b="1" dirty="0" smtClean="0">
                <a:solidFill>
                  <a:srgbClr val="FF0000"/>
                </a:solidFill>
              </a:rPr>
              <a:t>予選</a:t>
            </a:r>
            <a:r>
              <a:rPr kumimoji="1" lang="en-US" altLang="ja-JP" sz="2400" b="1" dirty="0" smtClean="0">
                <a:solidFill>
                  <a:srgbClr val="FF0000"/>
                </a:solidFill>
              </a:rPr>
              <a:t>1</a:t>
            </a:r>
            <a:r>
              <a:rPr kumimoji="1" lang="ja-JP" altLang="en-US" sz="2400" b="1" dirty="0" smtClean="0">
                <a:solidFill>
                  <a:srgbClr val="FF0000"/>
                </a:solidFill>
              </a:rPr>
              <a:t>位</a:t>
            </a:r>
            <a:r>
              <a:rPr kumimoji="1" lang="ja-JP" altLang="en-US" sz="2400" dirty="0" smtClean="0"/>
              <a:t>　</a:t>
            </a:r>
            <a:endParaRPr kumimoji="1" lang="en-US" altLang="ja-JP" sz="2400" dirty="0" smtClean="0"/>
          </a:p>
          <a:p>
            <a:r>
              <a:rPr kumimoji="1" lang="ja-JP" altLang="en-US" sz="2400" b="1" dirty="0" smtClean="0">
                <a:solidFill>
                  <a:schemeClr val="accent2">
                    <a:lumMod val="75000"/>
                  </a:schemeClr>
                </a:solidFill>
              </a:rPr>
              <a:t>決勝</a:t>
            </a:r>
            <a:r>
              <a:rPr kumimoji="1" lang="en-US" altLang="ja-JP" sz="2400" b="1" dirty="0" smtClean="0">
                <a:solidFill>
                  <a:schemeClr val="accent2">
                    <a:lumMod val="75000"/>
                  </a:schemeClr>
                </a:solidFill>
              </a:rPr>
              <a:t>3</a:t>
            </a:r>
            <a:r>
              <a:rPr kumimoji="1" lang="ja-JP" altLang="en-US" sz="2400" b="1" dirty="0" smtClean="0">
                <a:solidFill>
                  <a:schemeClr val="accent2">
                    <a:lumMod val="75000"/>
                  </a:schemeClr>
                </a:solidFill>
              </a:rPr>
              <a:t>位</a:t>
            </a:r>
            <a:endParaRPr kumimoji="1" lang="ja-JP" altLang="en-US" sz="2400" b="1" dirty="0">
              <a:solidFill>
                <a:schemeClr val="accent2">
                  <a:lumMod val="75000"/>
                </a:schemeClr>
              </a:solidFill>
            </a:endParaRPr>
          </a:p>
        </p:txBody>
      </p:sp>
      <p:sp>
        <p:nvSpPr>
          <p:cNvPr id="11" name="テキスト ボックス 10"/>
          <p:cNvSpPr txBox="1"/>
          <p:nvPr/>
        </p:nvSpPr>
        <p:spPr>
          <a:xfrm>
            <a:off x="407686" y="6793097"/>
            <a:ext cx="2431392" cy="954107"/>
          </a:xfrm>
          <a:prstGeom prst="rect">
            <a:avLst/>
          </a:prstGeom>
          <a:noFill/>
        </p:spPr>
        <p:txBody>
          <a:bodyPr wrap="square" rtlCol="0">
            <a:spAutoFit/>
          </a:bodyPr>
          <a:lstStyle/>
          <a:p>
            <a:r>
              <a:rPr kumimoji="1" lang="ja-JP" altLang="en-US" sz="2800" dirty="0" smtClean="0">
                <a:solidFill>
                  <a:srgbClr val="FF0000"/>
                </a:solidFill>
              </a:rPr>
              <a:t>予選勝ち残り</a:t>
            </a:r>
            <a:endParaRPr kumimoji="1" lang="en-US" altLang="ja-JP" sz="2800" dirty="0" smtClean="0">
              <a:solidFill>
                <a:srgbClr val="FF0000"/>
              </a:solidFill>
            </a:endParaRPr>
          </a:p>
          <a:p>
            <a:r>
              <a:rPr kumimoji="1" lang="ja-JP" altLang="en-US" sz="2800" dirty="0" smtClean="0"/>
              <a:t>決勝初戦敗退</a:t>
            </a:r>
            <a:endParaRPr kumimoji="1" lang="ja-JP" altLang="en-US" sz="2800" dirty="0"/>
          </a:p>
        </p:txBody>
      </p:sp>
      <p:sp>
        <p:nvSpPr>
          <p:cNvPr id="12" name="テキスト ボックス 11"/>
          <p:cNvSpPr txBox="1"/>
          <p:nvPr/>
        </p:nvSpPr>
        <p:spPr>
          <a:xfrm>
            <a:off x="3704750" y="6724832"/>
            <a:ext cx="2410646" cy="1077218"/>
          </a:xfrm>
          <a:prstGeom prst="rect">
            <a:avLst/>
          </a:prstGeom>
          <a:noFill/>
        </p:spPr>
        <p:txBody>
          <a:bodyPr wrap="square" rtlCol="0">
            <a:spAutoFit/>
          </a:bodyPr>
          <a:lstStyle/>
          <a:p>
            <a:r>
              <a:rPr kumimoji="1" lang="ja-JP" altLang="en-US" sz="3200" b="1" dirty="0" smtClean="0">
                <a:solidFill>
                  <a:srgbClr val="FF0000"/>
                </a:solidFill>
              </a:rPr>
              <a:t>チーム戦リーグ優勝</a:t>
            </a:r>
            <a:endParaRPr kumimoji="1" lang="ja-JP" altLang="en-US" sz="3200" b="1" dirty="0">
              <a:solidFill>
                <a:srgbClr val="FF0000"/>
              </a:solidFill>
            </a:endParaRPr>
          </a:p>
        </p:txBody>
      </p:sp>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1508" y="7938160"/>
            <a:ext cx="2846492" cy="1601152"/>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26292" y="2045223"/>
            <a:ext cx="2482481" cy="1396396"/>
          </a:xfrm>
          <a:prstGeom prst="rect">
            <a:avLst/>
          </a:prstGeom>
        </p:spPr>
      </p:pic>
      <p:sp>
        <p:nvSpPr>
          <p:cNvPr id="16" name="テキスト ボックス 15"/>
          <p:cNvSpPr txBox="1"/>
          <p:nvPr/>
        </p:nvSpPr>
        <p:spPr>
          <a:xfrm>
            <a:off x="135220" y="7972076"/>
            <a:ext cx="3876288" cy="1477328"/>
          </a:xfrm>
          <a:prstGeom prst="rect">
            <a:avLst/>
          </a:prstGeom>
          <a:noFill/>
        </p:spPr>
        <p:txBody>
          <a:bodyPr wrap="square" rtlCol="0">
            <a:spAutoFit/>
          </a:bodyPr>
          <a:lstStyle/>
          <a:p>
            <a:r>
              <a:rPr lang="ja-JP" altLang="en-US" sz="1800" b="1" dirty="0">
                <a:solidFill>
                  <a:srgbClr val="FFFF00"/>
                </a:solidFill>
              </a:rPr>
              <a:t>聞</a:t>
            </a:r>
            <a:r>
              <a:rPr lang="ja-JP" altLang="en-US" sz="1800" b="1" dirty="0" smtClean="0">
                <a:solidFill>
                  <a:srgbClr val="FFFF00"/>
                </a:solidFill>
              </a:rPr>
              <a:t>いたことなかったゲームや</a:t>
            </a:r>
            <a:endParaRPr lang="en-US" altLang="ja-JP" sz="1800" b="1" dirty="0" smtClean="0">
              <a:solidFill>
                <a:srgbClr val="FFFF00"/>
              </a:solidFill>
            </a:endParaRPr>
          </a:p>
          <a:p>
            <a:r>
              <a:rPr kumimoji="1" lang="ja-JP" altLang="en-US" sz="1800" b="1" dirty="0" smtClean="0">
                <a:solidFill>
                  <a:srgbClr val="FFFF00"/>
                </a:solidFill>
              </a:rPr>
              <a:t>やったことのないジャンルのゲームを知れてとても勉強になった。</a:t>
            </a:r>
            <a:endParaRPr kumimoji="1" lang="en-US" altLang="ja-JP" sz="1800" b="1" dirty="0" smtClean="0">
              <a:solidFill>
                <a:srgbClr val="FFFF00"/>
              </a:solidFill>
            </a:endParaRPr>
          </a:p>
          <a:p>
            <a:r>
              <a:rPr lang="ja-JP" altLang="en-US" sz="1800" b="1" dirty="0" smtClean="0">
                <a:solidFill>
                  <a:srgbClr val="FFFF00"/>
                </a:solidFill>
              </a:rPr>
              <a:t>また、コミュニケーションの場としていい</a:t>
            </a:r>
            <a:r>
              <a:rPr lang="ja-JP" altLang="en-US" sz="1800" b="1" dirty="0">
                <a:solidFill>
                  <a:srgbClr val="FFFF00"/>
                </a:solidFill>
              </a:rPr>
              <a:t>経験</a:t>
            </a:r>
            <a:r>
              <a:rPr lang="ja-JP" altLang="en-US" sz="1800" b="1" dirty="0" smtClean="0">
                <a:solidFill>
                  <a:srgbClr val="FFFF00"/>
                </a:solidFill>
              </a:rPr>
              <a:t>となった。</a:t>
            </a:r>
            <a:endParaRPr kumimoji="1" lang="ja-JP" altLang="en-US" sz="1800" b="1" dirty="0">
              <a:solidFill>
                <a:srgbClr val="FFFF00"/>
              </a:solidFill>
            </a:endParaRPr>
          </a:p>
        </p:txBody>
      </p:sp>
      <p:sp>
        <p:nvSpPr>
          <p:cNvPr id="18" name="テキスト ボックス 17"/>
          <p:cNvSpPr txBox="1"/>
          <p:nvPr/>
        </p:nvSpPr>
        <p:spPr>
          <a:xfrm>
            <a:off x="3076100" y="9562969"/>
            <a:ext cx="1257300" cy="369332"/>
          </a:xfrm>
          <a:prstGeom prst="rect">
            <a:avLst/>
          </a:prstGeom>
          <a:noFill/>
        </p:spPr>
        <p:txBody>
          <a:bodyPr wrap="square" rtlCol="0" anchor="ctr">
            <a:spAutoFit/>
          </a:bodyPr>
          <a:lstStyle/>
          <a:p>
            <a:pPr algn="ctr"/>
            <a:r>
              <a:rPr kumimoji="1" lang="en-US" altLang="ja-JP" sz="1800" dirty="0" smtClean="0"/>
              <a:t>-21-</a:t>
            </a:r>
            <a:endParaRPr kumimoji="1" lang="ja-JP" altLang="en-US" sz="1800" dirty="0"/>
          </a:p>
        </p:txBody>
      </p:sp>
    </p:spTree>
    <p:extLst>
      <p:ext uri="{BB962C8B-B14F-4D97-AF65-F5344CB8AC3E}">
        <p14:creationId xmlns:p14="http://schemas.microsoft.com/office/powerpoint/2010/main" val="25658867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0" y="336442"/>
            <a:ext cx="6858000" cy="830341"/>
          </a:xfrm>
          <a:prstGeom prst="rect">
            <a:avLst/>
          </a:prstGeom>
          <a:solidFill>
            <a:schemeClr val="accent1"/>
          </a:solidFill>
        </p:spPr>
        <p:txBody>
          <a:bodyPr vert="horz" lIns="91440" tIns="45720" rIns="91440" bIns="45720" rtlCol="0" anchor="ctr">
            <a:no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a:r>
              <a:rPr lang="ja-JP" altLang="en-US" sz="4000" b="1" dirty="0" smtClean="0"/>
              <a:t>ハッカソン</a:t>
            </a:r>
            <a:r>
              <a:rPr lang="en-US" altLang="ja-JP" sz="4000" b="1" dirty="0" smtClean="0"/>
              <a:t>2020</a:t>
            </a:r>
            <a:r>
              <a:rPr lang="ja-JP" altLang="en-US" sz="4000" b="1" dirty="0" smtClean="0"/>
              <a:t>年秋</a:t>
            </a:r>
            <a:endParaRPr lang="ja-JP" altLang="en-US" sz="4000" b="1"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3114" y="7043631"/>
            <a:ext cx="3976255" cy="2236644"/>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532838"/>
            <a:ext cx="3320230" cy="1867629"/>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0230" y="2020678"/>
            <a:ext cx="3525842" cy="1983286"/>
          </a:xfrm>
          <a:prstGeom prst="rect">
            <a:avLst/>
          </a:prstGeom>
        </p:spPr>
      </p:pic>
      <p:sp>
        <p:nvSpPr>
          <p:cNvPr id="9" name="テキスト ボックス 8"/>
          <p:cNvSpPr txBox="1"/>
          <p:nvPr/>
        </p:nvSpPr>
        <p:spPr>
          <a:xfrm>
            <a:off x="235527" y="1463698"/>
            <a:ext cx="6386945" cy="400110"/>
          </a:xfrm>
          <a:prstGeom prst="rect">
            <a:avLst/>
          </a:prstGeom>
          <a:noFill/>
        </p:spPr>
        <p:txBody>
          <a:bodyPr wrap="square" rtlCol="0">
            <a:spAutoFit/>
          </a:bodyPr>
          <a:lstStyle/>
          <a:p>
            <a:r>
              <a:rPr kumimoji="1" lang="ja-JP" altLang="en-US" sz="2000" b="1" dirty="0" smtClean="0">
                <a:solidFill>
                  <a:srgbClr val="FF0000"/>
                </a:solidFill>
              </a:rPr>
              <a:t>当日出されるお題から</a:t>
            </a:r>
            <a:r>
              <a:rPr kumimoji="1" lang="en-US" altLang="ja-JP" sz="2000" b="1" dirty="0" smtClean="0">
                <a:solidFill>
                  <a:srgbClr val="FF0000"/>
                </a:solidFill>
              </a:rPr>
              <a:t>10</a:t>
            </a:r>
            <a:r>
              <a:rPr kumimoji="1" lang="ja-JP" altLang="en-US" sz="2000" b="1" dirty="0" smtClean="0">
                <a:solidFill>
                  <a:srgbClr val="FF0000"/>
                </a:solidFill>
              </a:rPr>
              <a:t>時間でゲームを作るイベント</a:t>
            </a:r>
            <a:endParaRPr kumimoji="1" lang="en-US" altLang="ja-JP" sz="2000" b="1" dirty="0" smtClean="0">
              <a:solidFill>
                <a:srgbClr val="FF0000"/>
              </a:solidFill>
            </a:endParaRPr>
          </a:p>
        </p:txBody>
      </p:sp>
      <p:sp>
        <p:nvSpPr>
          <p:cNvPr id="10" name="テキスト ボックス 9"/>
          <p:cNvSpPr txBox="1"/>
          <p:nvPr/>
        </p:nvSpPr>
        <p:spPr>
          <a:xfrm>
            <a:off x="110836" y="2350601"/>
            <a:ext cx="3172691" cy="1323439"/>
          </a:xfrm>
          <a:prstGeom prst="rect">
            <a:avLst/>
          </a:prstGeom>
          <a:noFill/>
        </p:spPr>
        <p:txBody>
          <a:bodyPr wrap="square" rtlCol="0">
            <a:spAutoFit/>
          </a:bodyPr>
          <a:lstStyle/>
          <a:p>
            <a:r>
              <a:rPr kumimoji="1" lang="en-US" altLang="ja-JP" sz="2000" dirty="0" smtClean="0"/>
              <a:t>4</a:t>
            </a:r>
            <a:r>
              <a:rPr kumimoji="1" lang="ja-JP" altLang="en-US" sz="2000" dirty="0" smtClean="0"/>
              <a:t>人</a:t>
            </a:r>
            <a:r>
              <a:rPr kumimoji="1" lang="en-US" altLang="ja-JP" sz="2000" dirty="0" smtClean="0"/>
              <a:t>1</a:t>
            </a:r>
            <a:r>
              <a:rPr kumimoji="1" lang="ja-JP" altLang="en-US" sz="2000" dirty="0" smtClean="0"/>
              <a:t>組のチームで制作</a:t>
            </a:r>
            <a:endParaRPr kumimoji="1" lang="en-US" altLang="ja-JP" sz="2000" dirty="0" smtClean="0"/>
          </a:p>
          <a:p>
            <a:r>
              <a:rPr lang="ja-JP" altLang="en-US" sz="2000" dirty="0" smtClean="0"/>
              <a:t>していきます。</a:t>
            </a:r>
            <a:endParaRPr lang="en-US" altLang="ja-JP" sz="2000" dirty="0" smtClean="0"/>
          </a:p>
          <a:p>
            <a:r>
              <a:rPr kumimoji="1" lang="ja-JP" altLang="en-US" sz="2000" dirty="0" smtClean="0"/>
              <a:t>今回は先生二人のチーム含めて</a:t>
            </a:r>
            <a:r>
              <a:rPr kumimoji="1" lang="en-US" altLang="ja-JP" sz="2000" dirty="0" smtClean="0"/>
              <a:t>16</a:t>
            </a:r>
            <a:r>
              <a:rPr kumimoji="1" lang="ja-JP" altLang="en-US" sz="2000" dirty="0" smtClean="0"/>
              <a:t>組でした。</a:t>
            </a:r>
            <a:endParaRPr kumimoji="1" lang="ja-JP" altLang="en-US" sz="2000" dirty="0"/>
          </a:p>
        </p:txBody>
      </p:sp>
      <p:sp>
        <p:nvSpPr>
          <p:cNvPr id="11" name="テキスト ボックス 10"/>
          <p:cNvSpPr txBox="1"/>
          <p:nvPr/>
        </p:nvSpPr>
        <p:spPr>
          <a:xfrm>
            <a:off x="3356933" y="4804932"/>
            <a:ext cx="3525842" cy="1323439"/>
          </a:xfrm>
          <a:prstGeom prst="rect">
            <a:avLst/>
          </a:prstGeom>
          <a:noFill/>
        </p:spPr>
        <p:txBody>
          <a:bodyPr wrap="square" rtlCol="0">
            <a:spAutoFit/>
          </a:bodyPr>
          <a:lstStyle/>
          <a:p>
            <a:r>
              <a:rPr kumimoji="1" lang="ja-JP" altLang="en-US" sz="2000" dirty="0" smtClean="0"/>
              <a:t>今回は新型コロナウイルスの影響で部屋を分けたり、</a:t>
            </a:r>
            <a:endParaRPr kumimoji="1" lang="en-US" altLang="ja-JP" sz="2000" dirty="0" smtClean="0"/>
          </a:p>
          <a:p>
            <a:r>
              <a:rPr kumimoji="1" lang="ja-JP" altLang="en-US" sz="2000" dirty="0" smtClean="0"/>
              <a:t>部屋を移動したりで時間ロスが少しありました。</a:t>
            </a:r>
            <a:endParaRPr kumimoji="1" lang="en-US" altLang="ja-JP" sz="2000" dirty="0" smtClean="0"/>
          </a:p>
        </p:txBody>
      </p:sp>
      <p:sp>
        <p:nvSpPr>
          <p:cNvPr id="12" name="テキスト ボックス 11"/>
          <p:cNvSpPr txBox="1"/>
          <p:nvPr/>
        </p:nvSpPr>
        <p:spPr>
          <a:xfrm>
            <a:off x="-36703" y="7043631"/>
            <a:ext cx="2826327" cy="2246769"/>
          </a:xfrm>
          <a:prstGeom prst="rect">
            <a:avLst/>
          </a:prstGeom>
          <a:noFill/>
        </p:spPr>
        <p:txBody>
          <a:bodyPr wrap="square" rtlCol="0">
            <a:spAutoFit/>
          </a:bodyPr>
          <a:lstStyle/>
          <a:p>
            <a:r>
              <a:rPr kumimoji="1" lang="ja-JP" altLang="en-US" sz="2000" dirty="0" smtClean="0"/>
              <a:t>発表会で参加者で投票しました。</a:t>
            </a:r>
            <a:endParaRPr lang="en-US" altLang="ja-JP" sz="2000" dirty="0" smtClean="0"/>
          </a:p>
          <a:p>
            <a:r>
              <a:rPr kumimoji="1" lang="ja-JP" altLang="en-US" sz="2000" dirty="0"/>
              <a:t>結果</a:t>
            </a:r>
            <a:r>
              <a:rPr kumimoji="1" lang="ja-JP" altLang="en-US" sz="2000" dirty="0" smtClean="0"/>
              <a:t>は</a:t>
            </a:r>
            <a:r>
              <a:rPr kumimoji="1" lang="en-US" altLang="ja-JP" sz="2000" dirty="0" smtClean="0"/>
              <a:t>3</a:t>
            </a:r>
            <a:r>
              <a:rPr kumimoji="1" lang="ja-JP" altLang="en-US" sz="2000" dirty="0" smtClean="0"/>
              <a:t>年生の先輩チームの優勝でした。</a:t>
            </a:r>
            <a:endParaRPr lang="en-US" altLang="ja-JP" sz="2000" dirty="0" smtClean="0"/>
          </a:p>
          <a:p>
            <a:r>
              <a:rPr kumimoji="1" lang="ja-JP" altLang="en-US" sz="2000" dirty="0" smtClean="0"/>
              <a:t>短い時間でしたが、とてもいい経験となりました。</a:t>
            </a:r>
            <a:endParaRPr kumimoji="1" lang="en-US" altLang="ja-JP" sz="2000" dirty="0" smtClean="0"/>
          </a:p>
        </p:txBody>
      </p:sp>
      <p:sp>
        <p:nvSpPr>
          <p:cNvPr id="13" name="テキスト ボックス 12"/>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-22-</a:t>
            </a:r>
            <a:endParaRPr kumimoji="1" lang="ja-JP" altLang="en-US" sz="1800" dirty="0"/>
          </a:p>
        </p:txBody>
      </p:sp>
    </p:spTree>
    <p:extLst>
      <p:ext uri="{BB962C8B-B14F-4D97-AF65-F5344CB8AC3E}">
        <p14:creationId xmlns:p14="http://schemas.microsoft.com/office/powerpoint/2010/main" val="3471147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サブタイトル 2"/>
          <p:cNvSpPr txBox="1">
            <a:spLocks/>
          </p:cNvSpPr>
          <p:nvPr/>
        </p:nvSpPr>
        <p:spPr>
          <a:xfrm>
            <a:off x="4434841" y="0"/>
            <a:ext cx="2423159" cy="9906000"/>
          </a:xfrm>
          <a:prstGeom prst="rect">
            <a:avLst/>
          </a:prstGeom>
          <a:solidFill>
            <a:srgbClr val="FF99FF"/>
          </a:solidFill>
        </p:spPr>
        <p:txBody>
          <a:bodyPr vert="horz" lIns="91440" tIns="45720" rIns="91440" bIns="45720" rtlCol="0" anchor="ct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300000"/>
              </a:lnSpc>
              <a:buNone/>
            </a:pPr>
            <a:r>
              <a:rPr lang="ja-JP" altLang="en-US"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 </a:t>
            </a:r>
            <a:endParaRPr lang="en-US" altLang="ja-JP"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　</a:t>
            </a:r>
            <a:r>
              <a:rPr lang="ja-JP" altLang="en-US"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a:t>
            </a:r>
            <a:endParaRPr lang="en-US" altLang="ja-JP"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a:t>
            </a:r>
            <a:endParaRPr lang="en-US" altLang="ja-JP"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　ＫＡＮＡＴＡ</a:t>
            </a:r>
            <a:endParaRPr lang="en-US" altLang="ja-JP"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a:t>
            </a:r>
            <a:endParaRPr lang="en-US" altLang="ja-JP"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　ＫＡＮＡＴＡ</a:t>
            </a:r>
            <a:endParaRPr lang="en-US" altLang="ja-JP"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a:t>
            </a:r>
            <a:endParaRPr lang="en-US" altLang="ja-JP"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　ＫＡＮＡＴＡ</a:t>
            </a:r>
            <a:endParaRPr lang="en-US" altLang="ja-JP"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a:t>
            </a:r>
            <a:endParaRPr lang="en-US" altLang="ja-JP"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　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　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　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　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　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　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r>
              <a:rPr lang="ja-JP" altLang="en-US"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rPr>
              <a:t>ＫＡＮＡＴＡ</a:t>
            </a:r>
            <a:endParaRPr lang="en-US" altLang="ja-JP" sz="2400" b="1" dirty="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endParaRPr lang="en-US" altLang="ja-JP"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a:p>
            <a:pPr marL="0" indent="0">
              <a:lnSpc>
                <a:spcPct val="100000"/>
              </a:lnSpc>
              <a:buNone/>
            </a:pPr>
            <a:endParaRPr lang="en-US" altLang="ja-JP" sz="2400" b="1" dirty="0" smtClean="0">
              <a:gradFill flip="none" rotWithShape="1">
                <a:gsLst>
                  <a:gs pos="0">
                    <a:schemeClr val="accent1">
                      <a:lumMod val="5000"/>
                      <a:lumOff val="95000"/>
                    </a:schemeClr>
                  </a:gs>
                  <a:gs pos="60000">
                    <a:srgbClr val="FFCCFF"/>
                  </a:gs>
                  <a:gs pos="86000">
                    <a:srgbClr val="FFCCFF"/>
                  </a:gs>
                  <a:gs pos="100000">
                    <a:srgbClr val="FF99FF"/>
                  </a:gs>
                </a:gsLst>
                <a:lin ang="16200000" scaled="1"/>
                <a:tileRect/>
              </a:gradFill>
              <a:latin typeface="HGS創英角ﾎﾟｯﾌﾟ体" panose="040B0A00000000000000" pitchFamily="50" charset="-128"/>
              <a:ea typeface="HGS創英角ﾎﾟｯﾌﾟ体" panose="040B0A00000000000000" pitchFamily="50" charset="-128"/>
            </a:endParaRPr>
          </a:p>
        </p:txBody>
      </p:sp>
      <p:sp>
        <p:nvSpPr>
          <p:cNvPr id="5" name="正方形/長方形 4"/>
          <p:cNvSpPr/>
          <p:nvPr/>
        </p:nvSpPr>
        <p:spPr>
          <a:xfrm>
            <a:off x="4434841" y="514350"/>
            <a:ext cx="2423160" cy="3086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2" name="正方形/長方形 11"/>
          <p:cNvSpPr/>
          <p:nvPr/>
        </p:nvSpPr>
        <p:spPr>
          <a:xfrm>
            <a:off x="4434841" y="612466"/>
            <a:ext cx="2423159"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正方形/長方形 12"/>
          <p:cNvSpPr/>
          <p:nvPr/>
        </p:nvSpPr>
        <p:spPr>
          <a:xfrm>
            <a:off x="4434841" y="686766"/>
            <a:ext cx="2423159"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p:cNvSpPr/>
          <p:nvPr/>
        </p:nvSpPr>
        <p:spPr>
          <a:xfrm>
            <a:off x="4434841" y="537216"/>
            <a:ext cx="2423159"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p:cNvSpPr/>
          <p:nvPr/>
        </p:nvSpPr>
        <p:spPr>
          <a:xfrm>
            <a:off x="4434840" y="758674"/>
            <a:ext cx="2423159"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8921" y="3774188"/>
            <a:ext cx="1645920" cy="2357624"/>
          </a:xfrm>
          <a:prstGeom prst="rect">
            <a:avLst/>
          </a:prstGeom>
        </p:spPr>
      </p:pic>
      <p:sp>
        <p:nvSpPr>
          <p:cNvPr id="18" name="テキスト ボックス 17"/>
          <p:cNvSpPr txBox="1"/>
          <p:nvPr/>
        </p:nvSpPr>
        <p:spPr>
          <a:xfrm>
            <a:off x="2691764" y="5463540"/>
            <a:ext cx="1743076" cy="276999"/>
          </a:xfrm>
          <a:prstGeom prst="rect">
            <a:avLst/>
          </a:prstGeom>
          <a:noFill/>
        </p:spPr>
        <p:txBody>
          <a:bodyPr wrap="square" rtlCol="0">
            <a:spAutoFit/>
          </a:bodyPr>
          <a:lstStyle/>
          <a:p>
            <a:r>
              <a:rPr kumimoji="1" lang="ja-JP" altLang="en-US" sz="1200" b="1" dirty="0" smtClean="0"/>
              <a:t>ジョウホウ・ビジネス</a:t>
            </a:r>
            <a:endParaRPr kumimoji="1" lang="ja-JP" altLang="en-US" sz="1200" b="1" dirty="0"/>
          </a:p>
        </p:txBody>
      </p:sp>
      <p:pic>
        <p:nvPicPr>
          <p:cNvPr id="2" name="図 1" descr="&lt;strong&gt;バーコード&lt;/strong&gt;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4" y="582935"/>
            <a:ext cx="1905000" cy="733247"/>
          </a:xfrm>
          <a:prstGeom prst="rect">
            <a:avLst/>
          </a:prstGeom>
        </p:spPr>
      </p:pic>
      <p:pic>
        <p:nvPicPr>
          <p:cNvPr id="11" name="図 10" descr="&lt;strong&gt;バーコード&lt;/strong&gt;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64" y="1635881"/>
            <a:ext cx="1905000" cy="733247"/>
          </a:xfrm>
          <a:prstGeom prst="rect">
            <a:avLst/>
          </a:prstGeom>
        </p:spPr>
      </p:pic>
      <p:sp>
        <p:nvSpPr>
          <p:cNvPr id="3" name="正方形/長方形 2"/>
          <p:cNvSpPr/>
          <p:nvPr/>
        </p:nvSpPr>
        <p:spPr>
          <a:xfrm>
            <a:off x="384464" y="4572001"/>
            <a:ext cx="1357745" cy="3186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smtClean="0"/>
              <a:t>本体　</a:t>
            </a:r>
            <a:r>
              <a:rPr lang="en-US" altLang="ja-JP" sz="2000" dirty="0" smtClean="0"/>
              <a:t>0</a:t>
            </a:r>
            <a:r>
              <a:rPr lang="ja-JP" altLang="en-US" sz="2000" dirty="0" smtClean="0"/>
              <a:t>円</a:t>
            </a:r>
            <a:endParaRPr lang="en-US" altLang="ja-JP" sz="2000" dirty="0" smtClean="0"/>
          </a:p>
        </p:txBody>
      </p:sp>
      <p:sp>
        <p:nvSpPr>
          <p:cNvPr id="6" name="テキスト ボックス 5"/>
          <p:cNvSpPr txBox="1"/>
          <p:nvPr/>
        </p:nvSpPr>
        <p:spPr>
          <a:xfrm flipH="1">
            <a:off x="384464" y="4136079"/>
            <a:ext cx="1371603" cy="400110"/>
          </a:xfrm>
          <a:prstGeom prst="rect">
            <a:avLst/>
          </a:prstGeom>
          <a:noFill/>
        </p:spPr>
        <p:txBody>
          <a:bodyPr wrap="square" rtlCol="0">
            <a:spAutoFit/>
          </a:bodyPr>
          <a:lstStyle/>
          <a:p>
            <a:r>
              <a:rPr kumimoji="1" lang="ja-JP" altLang="en-US" sz="2000" dirty="0" smtClean="0"/>
              <a:t>定価　</a:t>
            </a:r>
            <a:r>
              <a:rPr kumimoji="1" lang="en-US" altLang="ja-JP" sz="2000" dirty="0" smtClean="0"/>
              <a:t>0</a:t>
            </a:r>
            <a:r>
              <a:rPr kumimoji="1" lang="ja-JP" altLang="en-US" sz="2000" dirty="0" smtClean="0"/>
              <a:t>円</a:t>
            </a:r>
            <a:endParaRPr kumimoji="1" lang="ja-JP" altLang="en-US" sz="2000" dirty="0"/>
          </a:p>
        </p:txBody>
      </p:sp>
      <p:sp>
        <p:nvSpPr>
          <p:cNvPr id="7" name="テキスト ボックス 6"/>
          <p:cNvSpPr txBox="1"/>
          <p:nvPr/>
        </p:nvSpPr>
        <p:spPr>
          <a:xfrm>
            <a:off x="506731" y="2688827"/>
            <a:ext cx="2095500" cy="307777"/>
          </a:xfrm>
          <a:prstGeom prst="rect">
            <a:avLst/>
          </a:prstGeom>
          <a:noFill/>
        </p:spPr>
        <p:txBody>
          <a:bodyPr wrap="square" rtlCol="0">
            <a:spAutoFit/>
          </a:bodyPr>
          <a:lstStyle/>
          <a:p>
            <a:r>
              <a:rPr kumimoji="1" lang="en-US" altLang="ja-JP" sz="1400" dirty="0" smtClean="0"/>
              <a:t>191042</a:t>
            </a:r>
            <a:r>
              <a:rPr kumimoji="1" lang="ja-JP" altLang="en-US" sz="1400" dirty="0" smtClean="0"/>
              <a:t>　</a:t>
            </a:r>
            <a:r>
              <a:rPr lang="en-US" altLang="ja-JP" sz="1400" dirty="0" smtClean="0"/>
              <a:t>2001</a:t>
            </a:r>
            <a:r>
              <a:rPr lang="ja-JP" altLang="en-US" sz="1400" dirty="0" smtClean="0"/>
              <a:t>　</a:t>
            </a:r>
            <a:r>
              <a:rPr lang="en-US" altLang="ja-JP" sz="1400" dirty="0" smtClean="0"/>
              <a:t>0106</a:t>
            </a:r>
          </a:p>
        </p:txBody>
      </p:sp>
    </p:spTree>
    <p:extLst>
      <p:ext uri="{BB962C8B-B14F-4D97-AF65-F5344CB8AC3E}">
        <p14:creationId xmlns:p14="http://schemas.microsoft.com/office/powerpoint/2010/main" val="13884037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2534689" y="0"/>
            <a:ext cx="1802476" cy="741680"/>
          </a:xfrm>
        </p:spPr>
        <p:txBody>
          <a:bodyPr>
            <a:normAutofit/>
          </a:bodyPr>
          <a:lstStyle/>
          <a:p>
            <a:r>
              <a:rPr lang="ja-JP" altLang="en-US" sz="4000" b="1" dirty="0" smtClean="0"/>
              <a:t>もくじ</a:t>
            </a:r>
            <a:endParaRPr kumimoji="1" lang="ja-JP" altLang="en-US" sz="4000" b="1" dirty="0"/>
          </a:p>
        </p:txBody>
      </p:sp>
      <p:sp>
        <p:nvSpPr>
          <p:cNvPr id="4" name="テキスト ボックス 3"/>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-2-</a:t>
            </a:r>
            <a:endParaRPr kumimoji="1" lang="ja-JP" altLang="en-US" sz="1800" dirty="0"/>
          </a:p>
        </p:txBody>
      </p:sp>
      <p:sp>
        <p:nvSpPr>
          <p:cNvPr id="5" name="テキスト ボックス 4"/>
          <p:cNvSpPr txBox="1"/>
          <p:nvPr/>
        </p:nvSpPr>
        <p:spPr>
          <a:xfrm>
            <a:off x="0" y="965034"/>
            <a:ext cx="6858000" cy="461665"/>
          </a:xfrm>
          <a:prstGeom prst="rect">
            <a:avLst/>
          </a:prstGeom>
          <a:solidFill>
            <a:schemeClr val="accent1"/>
          </a:solidFill>
        </p:spPr>
        <p:txBody>
          <a:bodyPr wrap="square" rtlCol="0">
            <a:spAutoFit/>
          </a:bodyPr>
          <a:lstStyle/>
          <a:p>
            <a:r>
              <a:rPr lang="ja-JP" altLang="en-US" sz="2400" b="1" dirty="0" smtClean="0"/>
              <a:t>コンソールアプリケーション</a:t>
            </a:r>
            <a:r>
              <a:rPr lang="en-US" altLang="ja-JP" sz="2400" b="1" dirty="0" smtClean="0"/>
              <a:t>			(3P</a:t>
            </a:r>
            <a:r>
              <a:rPr lang="ja-JP" altLang="en-US" sz="2400" b="1" dirty="0" smtClean="0"/>
              <a:t>～</a:t>
            </a:r>
            <a:r>
              <a:rPr lang="en-US" altLang="ja-JP" sz="2400" b="1" dirty="0" smtClean="0"/>
              <a:t>4P)</a:t>
            </a:r>
            <a:endParaRPr kumimoji="1" lang="ja-JP" altLang="en-US" sz="2400" dirty="0"/>
          </a:p>
        </p:txBody>
      </p:sp>
      <p:sp>
        <p:nvSpPr>
          <p:cNvPr id="6" name="テキスト ボックス 5"/>
          <p:cNvSpPr txBox="1"/>
          <p:nvPr/>
        </p:nvSpPr>
        <p:spPr>
          <a:xfrm>
            <a:off x="2183130" y="1646986"/>
            <a:ext cx="4491990" cy="1015663"/>
          </a:xfrm>
          <a:prstGeom prst="rect">
            <a:avLst/>
          </a:prstGeom>
          <a:solidFill>
            <a:schemeClr val="accent1">
              <a:lumMod val="60000"/>
              <a:lumOff val="40000"/>
            </a:schemeClr>
          </a:solidFill>
        </p:spPr>
        <p:txBody>
          <a:bodyPr wrap="square" rtlCol="0">
            <a:spAutoFit/>
          </a:bodyPr>
          <a:lstStyle/>
          <a:p>
            <a:r>
              <a:rPr lang="ja-JP" altLang="en-US" sz="2000" dirty="0"/>
              <a:t>・</a:t>
            </a:r>
            <a:r>
              <a:rPr lang="ja-JP" altLang="en-US" sz="2000" dirty="0" smtClean="0"/>
              <a:t>ネームハンター</a:t>
            </a:r>
            <a:r>
              <a:rPr lang="en-US" altLang="ja-JP" sz="2000" dirty="0" smtClean="0"/>
              <a:t>				3P</a:t>
            </a:r>
            <a:endParaRPr lang="en-US" altLang="ja-JP" sz="2000" dirty="0"/>
          </a:p>
          <a:p>
            <a:r>
              <a:rPr lang="ja-JP" altLang="en-US" sz="2000" dirty="0"/>
              <a:t>・</a:t>
            </a:r>
            <a:r>
              <a:rPr lang="ja-JP" altLang="en-US" sz="2000" dirty="0" smtClean="0"/>
              <a:t>クイズゲーム</a:t>
            </a:r>
            <a:r>
              <a:rPr lang="en-US" altLang="ja-JP" sz="2000" dirty="0" smtClean="0"/>
              <a:t>					4P</a:t>
            </a:r>
            <a:endParaRPr lang="en-US" altLang="ja-JP" sz="2000" dirty="0"/>
          </a:p>
          <a:p>
            <a:r>
              <a:rPr lang="ja-JP" altLang="en-US" sz="2000" dirty="0"/>
              <a:t>・オンライン</a:t>
            </a:r>
            <a:r>
              <a:rPr lang="en-US" altLang="ja-JP" sz="2000" dirty="0" smtClean="0"/>
              <a:t>bot				5P</a:t>
            </a:r>
            <a:endParaRPr lang="en-US" altLang="ja-JP" sz="2000" dirty="0"/>
          </a:p>
        </p:txBody>
      </p:sp>
      <p:sp>
        <p:nvSpPr>
          <p:cNvPr id="7" name="テキスト ボックス 6"/>
          <p:cNvSpPr txBox="1"/>
          <p:nvPr/>
        </p:nvSpPr>
        <p:spPr>
          <a:xfrm>
            <a:off x="0" y="2882936"/>
            <a:ext cx="6858000" cy="461665"/>
          </a:xfrm>
          <a:prstGeom prst="rect">
            <a:avLst/>
          </a:prstGeom>
          <a:solidFill>
            <a:schemeClr val="accent1"/>
          </a:solidFill>
        </p:spPr>
        <p:txBody>
          <a:bodyPr wrap="square" rtlCol="0">
            <a:spAutoFit/>
          </a:bodyPr>
          <a:lstStyle/>
          <a:p>
            <a:r>
              <a:rPr lang="ja-JP" altLang="en-US" sz="2400" b="1" dirty="0" smtClean="0"/>
              <a:t>ウィンドウズアプリケーション</a:t>
            </a:r>
            <a:r>
              <a:rPr lang="en-US" altLang="ja-JP" sz="2400" b="1" dirty="0" smtClean="0"/>
              <a:t>		(6P)</a:t>
            </a:r>
            <a:endParaRPr kumimoji="1" lang="ja-JP" altLang="en-US" sz="2400" dirty="0"/>
          </a:p>
        </p:txBody>
      </p:sp>
      <p:sp>
        <p:nvSpPr>
          <p:cNvPr id="8" name="テキスト ボックス 7"/>
          <p:cNvSpPr txBox="1"/>
          <p:nvPr/>
        </p:nvSpPr>
        <p:spPr>
          <a:xfrm>
            <a:off x="2183130" y="3564888"/>
            <a:ext cx="4491990" cy="400110"/>
          </a:xfrm>
          <a:prstGeom prst="rect">
            <a:avLst/>
          </a:prstGeom>
          <a:solidFill>
            <a:schemeClr val="accent1">
              <a:lumMod val="60000"/>
              <a:lumOff val="40000"/>
            </a:schemeClr>
          </a:solidFill>
        </p:spPr>
        <p:txBody>
          <a:bodyPr wrap="square" rtlCol="0">
            <a:spAutoFit/>
          </a:bodyPr>
          <a:lstStyle/>
          <a:p>
            <a:r>
              <a:rPr lang="ja-JP" altLang="en-US" sz="2000" dirty="0"/>
              <a:t>・</a:t>
            </a:r>
            <a:r>
              <a:rPr lang="ja-JP" altLang="en-US" sz="2000" dirty="0" smtClean="0"/>
              <a:t>電卓</a:t>
            </a:r>
            <a:r>
              <a:rPr lang="en-US" altLang="ja-JP" sz="2000" dirty="0" smtClean="0"/>
              <a:t>							6P</a:t>
            </a:r>
            <a:endParaRPr lang="en-US" altLang="ja-JP" sz="2000" dirty="0"/>
          </a:p>
        </p:txBody>
      </p:sp>
      <p:sp>
        <p:nvSpPr>
          <p:cNvPr id="9" name="テキスト ボックス 8"/>
          <p:cNvSpPr txBox="1"/>
          <p:nvPr/>
        </p:nvSpPr>
        <p:spPr>
          <a:xfrm>
            <a:off x="6927" y="4181112"/>
            <a:ext cx="6858000" cy="461665"/>
          </a:xfrm>
          <a:prstGeom prst="rect">
            <a:avLst/>
          </a:prstGeom>
          <a:solidFill>
            <a:schemeClr val="accent1"/>
          </a:solidFill>
        </p:spPr>
        <p:txBody>
          <a:bodyPr wrap="square" rtlCol="0">
            <a:spAutoFit/>
          </a:bodyPr>
          <a:lstStyle/>
          <a:p>
            <a:r>
              <a:rPr lang="ja-JP" altLang="en-US" sz="2400" b="1" dirty="0" smtClean="0"/>
              <a:t>ゲーム制作</a:t>
            </a:r>
            <a:r>
              <a:rPr lang="en-US" altLang="ja-JP" sz="2400" b="1" dirty="0" smtClean="0"/>
              <a:t>								(7P</a:t>
            </a:r>
            <a:r>
              <a:rPr lang="ja-JP" altLang="en-US" sz="2400" b="1" dirty="0" smtClean="0"/>
              <a:t>～</a:t>
            </a:r>
            <a:r>
              <a:rPr lang="en-US" altLang="ja-JP" sz="2400" b="1" dirty="0" smtClean="0"/>
              <a:t>20P)</a:t>
            </a:r>
            <a:endParaRPr kumimoji="1" lang="ja-JP" altLang="en-US" sz="2400" dirty="0"/>
          </a:p>
        </p:txBody>
      </p:sp>
      <p:sp>
        <p:nvSpPr>
          <p:cNvPr id="10" name="テキスト ボックス 9"/>
          <p:cNvSpPr txBox="1"/>
          <p:nvPr/>
        </p:nvSpPr>
        <p:spPr>
          <a:xfrm>
            <a:off x="2183130" y="4858891"/>
            <a:ext cx="4491990" cy="2246769"/>
          </a:xfrm>
          <a:prstGeom prst="rect">
            <a:avLst/>
          </a:prstGeom>
          <a:solidFill>
            <a:schemeClr val="accent1">
              <a:lumMod val="60000"/>
              <a:lumOff val="40000"/>
            </a:schemeClr>
          </a:solidFill>
        </p:spPr>
        <p:txBody>
          <a:bodyPr wrap="square" rtlCol="0">
            <a:spAutoFit/>
          </a:bodyPr>
          <a:lstStyle/>
          <a:p>
            <a:r>
              <a:rPr lang="ja-JP" altLang="en-US" sz="2000" dirty="0"/>
              <a:t>・</a:t>
            </a:r>
            <a:r>
              <a:rPr lang="ja-JP" altLang="en-US" sz="2000" dirty="0" smtClean="0"/>
              <a:t>エンドレスゲーム</a:t>
            </a:r>
            <a:r>
              <a:rPr lang="en-US" altLang="ja-JP" sz="2000" dirty="0" smtClean="0"/>
              <a:t>			7P</a:t>
            </a:r>
            <a:endParaRPr lang="en-US" altLang="ja-JP" sz="2000" dirty="0"/>
          </a:p>
          <a:p>
            <a:r>
              <a:rPr lang="ja-JP" altLang="en-US" sz="2000" dirty="0"/>
              <a:t>・</a:t>
            </a:r>
            <a:r>
              <a:rPr lang="ja-JP" altLang="en-US" sz="2000" dirty="0" smtClean="0"/>
              <a:t>アイワナ</a:t>
            </a:r>
            <a:r>
              <a:rPr lang="en-US" altLang="ja-JP" sz="2000" dirty="0" smtClean="0"/>
              <a:t>						9P</a:t>
            </a:r>
          </a:p>
          <a:p>
            <a:r>
              <a:rPr lang="ja-JP" altLang="en-US" sz="2000" dirty="0" smtClean="0"/>
              <a:t>・大迷宮</a:t>
            </a:r>
            <a:r>
              <a:rPr lang="en-US" altLang="ja-JP" sz="2000" dirty="0" smtClean="0"/>
              <a:t>						11P</a:t>
            </a:r>
          </a:p>
          <a:p>
            <a:r>
              <a:rPr lang="ja-JP" altLang="en-US" sz="2000" dirty="0" smtClean="0"/>
              <a:t>・</a:t>
            </a:r>
            <a:r>
              <a:rPr lang="ja-JP" altLang="en-US" sz="2000" dirty="0"/>
              <a:t>いらすとやうぉー</a:t>
            </a:r>
            <a:r>
              <a:rPr lang="ja-JP" altLang="en-US" sz="2000" dirty="0" err="1" smtClean="0"/>
              <a:t>ず</a:t>
            </a:r>
            <a:r>
              <a:rPr lang="en-US" altLang="ja-JP" sz="2000" dirty="0" smtClean="0"/>
              <a:t>			13P</a:t>
            </a:r>
            <a:endParaRPr lang="en-US" altLang="ja-JP" sz="2000" dirty="0"/>
          </a:p>
          <a:p>
            <a:r>
              <a:rPr lang="ja-JP" altLang="en-US" sz="2000" dirty="0"/>
              <a:t>・</a:t>
            </a:r>
            <a:r>
              <a:rPr lang="en-US" altLang="ja-JP" sz="2000" dirty="0" err="1" smtClean="0"/>
              <a:t>Hit&amp;Blow</a:t>
            </a:r>
            <a:r>
              <a:rPr lang="en-US" altLang="ja-JP" sz="2000" dirty="0" smtClean="0"/>
              <a:t>						15P</a:t>
            </a:r>
            <a:endParaRPr lang="en-US" altLang="ja-JP" sz="2000" dirty="0"/>
          </a:p>
          <a:p>
            <a:r>
              <a:rPr lang="ja-JP" altLang="en-US" sz="2000" dirty="0"/>
              <a:t>・</a:t>
            </a:r>
            <a:r>
              <a:rPr lang="en-US" altLang="ja-JP" sz="2000" b="1" dirty="0" smtClean="0">
                <a:solidFill>
                  <a:srgbClr val="FF0000"/>
                </a:solidFill>
              </a:rPr>
              <a:t>4Keys							17P</a:t>
            </a:r>
            <a:endParaRPr lang="en-US" altLang="ja-JP" sz="2000" b="1" dirty="0">
              <a:solidFill>
                <a:srgbClr val="FF0000"/>
              </a:solidFill>
            </a:endParaRPr>
          </a:p>
          <a:p>
            <a:r>
              <a:rPr lang="ja-JP" altLang="en-US" sz="2000" b="1" dirty="0"/>
              <a:t>・</a:t>
            </a:r>
            <a:r>
              <a:rPr lang="en-US" altLang="ja-JP" sz="2000" dirty="0"/>
              <a:t>Keep </a:t>
            </a:r>
            <a:r>
              <a:rPr lang="en-US" altLang="ja-JP" sz="2000" dirty="0" smtClean="0"/>
              <a:t>Climbing					19P</a:t>
            </a:r>
            <a:endParaRPr lang="en-US" altLang="ja-JP" sz="2000" dirty="0"/>
          </a:p>
        </p:txBody>
      </p:sp>
      <p:sp>
        <p:nvSpPr>
          <p:cNvPr id="11" name="テキスト ボックス 10"/>
          <p:cNvSpPr txBox="1"/>
          <p:nvPr/>
        </p:nvSpPr>
        <p:spPr>
          <a:xfrm>
            <a:off x="0" y="7321774"/>
            <a:ext cx="6858000" cy="461665"/>
          </a:xfrm>
          <a:prstGeom prst="rect">
            <a:avLst/>
          </a:prstGeom>
          <a:solidFill>
            <a:schemeClr val="accent1"/>
          </a:solidFill>
        </p:spPr>
        <p:txBody>
          <a:bodyPr wrap="square" rtlCol="0">
            <a:spAutoFit/>
          </a:bodyPr>
          <a:lstStyle/>
          <a:p>
            <a:r>
              <a:rPr lang="ja-JP" altLang="en-US" sz="2400" b="1" dirty="0" smtClean="0"/>
              <a:t>イベント</a:t>
            </a:r>
            <a:r>
              <a:rPr lang="en-US" altLang="ja-JP" sz="2400" b="1" dirty="0" smtClean="0"/>
              <a:t>									(20P</a:t>
            </a:r>
            <a:r>
              <a:rPr lang="ja-JP" altLang="en-US" sz="2400" b="1" dirty="0" smtClean="0"/>
              <a:t>～</a:t>
            </a:r>
            <a:r>
              <a:rPr lang="en-US" altLang="ja-JP" sz="2400" b="1" dirty="0" smtClean="0"/>
              <a:t>21P)</a:t>
            </a:r>
            <a:endParaRPr kumimoji="1" lang="ja-JP" altLang="en-US" sz="2400" dirty="0"/>
          </a:p>
        </p:txBody>
      </p:sp>
      <p:sp>
        <p:nvSpPr>
          <p:cNvPr id="13" name="テキスト ボックス 12"/>
          <p:cNvSpPr txBox="1"/>
          <p:nvPr/>
        </p:nvSpPr>
        <p:spPr>
          <a:xfrm>
            <a:off x="2183130" y="7999553"/>
            <a:ext cx="4491990" cy="707886"/>
          </a:xfrm>
          <a:prstGeom prst="rect">
            <a:avLst/>
          </a:prstGeom>
          <a:solidFill>
            <a:schemeClr val="accent1">
              <a:lumMod val="60000"/>
              <a:lumOff val="40000"/>
            </a:schemeClr>
          </a:solidFill>
        </p:spPr>
        <p:txBody>
          <a:bodyPr wrap="square" rtlCol="0">
            <a:spAutoFit/>
          </a:bodyPr>
          <a:lstStyle/>
          <a:p>
            <a:r>
              <a:rPr lang="ja-JP" altLang="en-US" sz="2000" dirty="0" smtClean="0"/>
              <a:t>・</a:t>
            </a:r>
            <a:r>
              <a:rPr lang="ja-JP" altLang="en-US" sz="2000" dirty="0"/>
              <a:t>情</a:t>
            </a:r>
            <a:r>
              <a:rPr lang="ja-JP" altLang="en-US" sz="2000" dirty="0" smtClean="0"/>
              <a:t>ビキャラバン</a:t>
            </a:r>
            <a:r>
              <a:rPr lang="en-US" altLang="ja-JP" sz="2000" dirty="0" smtClean="0"/>
              <a:t>				20P</a:t>
            </a:r>
            <a:endParaRPr lang="en-US" altLang="ja-JP" sz="2000" dirty="0"/>
          </a:p>
          <a:p>
            <a:r>
              <a:rPr lang="ja-JP" altLang="en-US" sz="2000" dirty="0"/>
              <a:t>・</a:t>
            </a:r>
            <a:r>
              <a:rPr lang="ja-JP" altLang="en-US" sz="2000" dirty="0" smtClean="0"/>
              <a:t>ハッカソン</a:t>
            </a:r>
            <a:r>
              <a:rPr lang="en-US" altLang="ja-JP" sz="2000" dirty="0" smtClean="0"/>
              <a:t>					21P</a:t>
            </a:r>
            <a:endParaRPr lang="ja-JP" altLang="en-US" sz="2000" dirty="0" smtClean="0"/>
          </a:p>
        </p:txBody>
      </p:sp>
      <p:sp>
        <p:nvSpPr>
          <p:cNvPr id="14" name="右矢印 13"/>
          <p:cNvSpPr/>
          <p:nvPr/>
        </p:nvSpPr>
        <p:spPr>
          <a:xfrm>
            <a:off x="0" y="5777966"/>
            <a:ext cx="2176203" cy="1619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smtClean="0">
                <a:solidFill>
                  <a:srgbClr val="FF0000"/>
                </a:solidFill>
              </a:rPr>
              <a:t>お勧め！！！</a:t>
            </a:r>
            <a:endParaRPr kumimoji="1" lang="ja-JP" altLang="en-US" sz="2000" b="1" dirty="0">
              <a:solidFill>
                <a:srgbClr val="FF0000"/>
              </a:solidFill>
            </a:endParaRPr>
          </a:p>
        </p:txBody>
      </p:sp>
    </p:spTree>
    <p:extLst>
      <p:ext uri="{BB962C8B-B14F-4D97-AF65-F5344CB8AC3E}">
        <p14:creationId xmlns:p14="http://schemas.microsoft.com/office/powerpoint/2010/main" val="2014930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60045" y="429261"/>
            <a:ext cx="6217920" cy="523220"/>
          </a:xfrm>
          <a:prstGeom prst="rect">
            <a:avLst/>
          </a:prstGeom>
          <a:solidFill>
            <a:schemeClr val="accent1"/>
          </a:solidFill>
        </p:spPr>
        <p:txBody>
          <a:bodyPr wrap="square" rtlCol="0">
            <a:spAutoFit/>
          </a:bodyPr>
          <a:lstStyle/>
          <a:p>
            <a:r>
              <a:rPr lang="ja-JP" altLang="en-US" sz="2800" b="1" dirty="0" smtClean="0"/>
              <a:t>最初のコンソールアプリケーション</a:t>
            </a:r>
            <a:endParaRPr lang="en-US" altLang="ja-JP" sz="2800" b="1" dirty="0" smtClean="0"/>
          </a:p>
        </p:txBody>
      </p:sp>
      <p:sp>
        <p:nvSpPr>
          <p:cNvPr id="3" name="テキスト ボックス 2"/>
          <p:cNvSpPr txBox="1"/>
          <p:nvPr/>
        </p:nvSpPr>
        <p:spPr>
          <a:xfrm>
            <a:off x="217170" y="989310"/>
            <a:ext cx="2457450" cy="461665"/>
          </a:xfrm>
          <a:prstGeom prst="rect">
            <a:avLst/>
          </a:prstGeom>
          <a:solidFill>
            <a:schemeClr val="accent1">
              <a:lumMod val="60000"/>
              <a:lumOff val="40000"/>
            </a:schemeClr>
          </a:solidFill>
        </p:spPr>
        <p:txBody>
          <a:bodyPr wrap="square" rtlCol="0">
            <a:spAutoFit/>
          </a:bodyPr>
          <a:lstStyle/>
          <a:p>
            <a:r>
              <a:rPr kumimoji="1" lang="ja-JP" altLang="en-US" sz="2400" dirty="0" smtClean="0"/>
              <a:t>ネームハンター</a:t>
            </a:r>
            <a:endParaRPr kumimoji="1" lang="ja-JP" altLang="en-US" sz="24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 y="3280604"/>
            <a:ext cx="2675154" cy="259742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0" y="1487805"/>
            <a:ext cx="3829584" cy="1257475"/>
          </a:xfrm>
          <a:prstGeom prst="rect">
            <a:avLst/>
          </a:prstGeom>
        </p:spPr>
      </p:pic>
      <p:sp>
        <p:nvSpPr>
          <p:cNvPr id="6" name="テキスト ボックス 5"/>
          <p:cNvSpPr txBox="1"/>
          <p:nvPr/>
        </p:nvSpPr>
        <p:spPr>
          <a:xfrm>
            <a:off x="2851784" y="2782110"/>
            <a:ext cx="4006215" cy="1461939"/>
          </a:xfrm>
          <a:prstGeom prst="rect">
            <a:avLst/>
          </a:prstGeom>
          <a:noFill/>
        </p:spPr>
        <p:txBody>
          <a:bodyPr wrap="square" rtlCol="0">
            <a:spAutoFit/>
          </a:bodyPr>
          <a:lstStyle/>
          <a:p>
            <a:r>
              <a:rPr kumimoji="1" lang="ja-JP" altLang="en-US" sz="2000" b="1" dirty="0" smtClean="0"/>
              <a:t>説明</a:t>
            </a:r>
            <a:endParaRPr kumimoji="1" lang="en-US" altLang="ja-JP" sz="2000" b="1" dirty="0" smtClean="0"/>
          </a:p>
          <a:p>
            <a:r>
              <a:rPr kumimoji="1" lang="ja-JP" altLang="en-US" sz="2000" dirty="0" smtClean="0"/>
              <a:t>入力された名前を</a:t>
            </a:r>
            <a:r>
              <a:rPr kumimoji="1" lang="en-US" altLang="ja-JP" sz="2000" dirty="0" err="1" smtClean="0"/>
              <a:t>int</a:t>
            </a:r>
            <a:r>
              <a:rPr kumimoji="1" lang="ja-JP" altLang="en-US" sz="2000" dirty="0" smtClean="0"/>
              <a:t>型の変数に変えて</a:t>
            </a:r>
            <a:r>
              <a:rPr lang="ja-JP" altLang="en-US" sz="2000" dirty="0"/>
              <a:t>、</a:t>
            </a:r>
            <a:r>
              <a:rPr kumimoji="1" lang="ja-JP" altLang="en-US" sz="2000" dirty="0" smtClean="0"/>
              <a:t>お互いに攻撃しあう</a:t>
            </a:r>
            <a:endParaRPr kumimoji="1" lang="en-US" altLang="ja-JP" sz="2000" dirty="0" smtClean="0"/>
          </a:p>
          <a:p>
            <a:r>
              <a:rPr kumimoji="1" lang="ja-JP" altLang="en-US" sz="2000" dirty="0" smtClean="0"/>
              <a:t>コンソールゲーム</a:t>
            </a:r>
            <a:endParaRPr kumimoji="1" lang="en-US" altLang="ja-JP" sz="2000" dirty="0" smtClean="0"/>
          </a:p>
          <a:p>
            <a:endParaRPr kumimoji="1" lang="ja-JP" altLang="en-US" sz="900" dirty="0"/>
          </a:p>
        </p:txBody>
      </p:sp>
      <p:sp>
        <p:nvSpPr>
          <p:cNvPr id="7" name="テキスト ボックス 6"/>
          <p:cNvSpPr txBox="1"/>
          <p:nvPr/>
        </p:nvSpPr>
        <p:spPr>
          <a:xfrm>
            <a:off x="3097530" y="4536436"/>
            <a:ext cx="3623310" cy="1569660"/>
          </a:xfrm>
          <a:prstGeom prst="rect">
            <a:avLst/>
          </a:prstGeom>
          <a:noFill/>
        </p:spPr>
        <p:txBody>
          <a:bodyPr wrap="square" rtlCol="0">
            <a:spAutoFit/>
          </a:bodyPr>
          <a:lstStyle/>
          <a:p>
            <a:r>
              <a:rPr lang="en-US" altLang="ja-JP" sz="3200" b="1" dirty="0" smtClean="0">
                <a:solidFill>
                  <a:srgbClr val="FF0000"/>
                </a:solidFill>
              </a:rPr>
              <a:t>C</a:t>
            </a:r>
            <a:r>
              <a:rPr lang="ja-JP" altLang="en-US" sz="3200" b="1" dirty="0" smtClean="0">
                <a:solidFill>
                  <a:srgbClr val="FF0000"/>
                </a:solidFill>
              </a:rPr>
              <a:t>言語を学習して制作した最初のゲーム！！！</a:t>
            </a:r>
            <a:endParaRPr kumimoji="1" lang="ja-JP" altLang="en-US" sz="3200" b="1" dirty="0">
              <a:solidFill>
                <a:srgbClr val="FF0000"/>
              </a:solidFill>
            </a:endParaRPr>
          </a:p>
        </p:txBody>
      </p:sp>
      <p:sp>
        <p:nvSpPr>
          <p:cNvPr id="8" name="テキスト ボックス 7"/>
          <p:cNvSpPr txBox="1"/>
          <p:nvPr/>
        </p:nvSpPr>
        <p:spPr>
          <a:xfrm>
            <a:off x="217170" y="6413354"/>
            <a:ext cx="6503670" cy="2677656"/>
          </a:xfrm>
          <a:prstGeom prst="rect">
            <a:avLst/>
          </a:prstGeom>
          <a:noFill/>
        </p:spPr>
        <p:txBody>
          <a:bodyPr wrap="square" rtlCol="0">
            <a:spAutoFit/>
          </a:bodyPr>
          <a:lstStyle/>
          <a:p>
            <a:r>
              <a:rPr lang="ja-JP" altLang="en-US" sz="2800" b="1" dirty="0" smtClean="0">
                <a:solidFill>
                  <a:srgbClr val="FF0000"/>
                </a:solidFill>
              </a:rPr>
              <a:t>感想</a:t>
            </a:r>
            <a:endParaRPr lang="en-US" altLang="ja-JP" sz="2800" b="1" dirty="0" smtClean="0">
              <a:solidFill>
                <a:srgbClr val="FF0000"/>
              </a:solidFill>
            </a:endParaRPr>
          </a:p>
          <a:p>
            <a:endParaRPr lang="en-US" altLang="ja-JP" sz="2800" dirty="0"/>
          </a:p>
          <a:p>
            <a:r>
              <a:rPr lang="ja-JP" altLang="en-US" sz="2800" b="1" dirty="0" smtClean="0"/>
              <a:t>文字だけで伝えられるゲームを作るのは単純だったが、ゲーム性を取り入れようとするとまだまだ改良する点が出てきて奥が深いなと思った</a:t>
            </a:r>
            <a:endParaRPr lang="en-US" altLang="ja-JP" sz="2800" b="1" dirty="0" smtClean="0"/>
          </a:p>
        </p:txBody>
      </p:sp>
      <p:sp>
        <p:nvSpPr>
          <p:cNvPr id="9" name="テキスト ボックス 8"/>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-3-</a:t>
            </a:r>
            <a:endParaRPr kumimoji="1" lang="ja-JP" altLang="en-US" sz="1800" dirty="0"/>
          </a:p>
        </p:txBody>
      </p:sp>
    </p:spTree>
    <p:extLst>
      <p:ext uri="{BB962C8B-B14F-4D97-AF65-F5344CB8AC3E}">
        <p14:creationId xmlns:p14="http://schemas.microsoft.com/office/powerpoint/2010/main" val="3311919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90" y="1683246"/>
            <a:ext cx="2276793" cy="1095528"/>
          </a:xfrm>
          <a:prstGeom prst="rect">
            <a:avLst/>
          </a:prstGeom>
        </p:spPr>
      </p:pic>
      <p:sp>
        <p:nvSpPr>
          <p:cNvPr id="3" name="テキスト ボックス 2"/>
          <p:cNvSpPr txBox="1"/>
          <p:nvPr/>
        </p:nvSpPr>
        <p:spPr>
          <a:xfrm>
            <a:off x="1618456" y="365760"/>
            <a:ext cx="3371850" cy="707886"/>
          </a:xfrm>
          <a:prstGeom prst="rect">
            <a:avLst/>
          </a:prstGeom>
          <a:solidFill>
            <a:schemeClr val="accent1"/>
          </a:solidFill>
        </p:spPr>
        <p:txBody>
          <a:bodyPr wrap="square" rtlCol="0">
            <a:spAutoFit/>
          </a:bodyPr>
          <a:lstStyle/>
          <a:p>
            <a:r>
              <a:rPr kumimoji="1" lang="ja-JP" altLang="en-US" sz="4000" b="1" dirty="0" smtClean="0"/>
              <a:t>クイズゲーム</a:t>
            </a:r>
            <a:endParaRPr kumimoji="1" lang="en-US" altLang="ja-JP" sz="4000" b="1" dirty="0" smtClean="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90" y="4444540"/>
            <a:ext cx="6191227" cy="752806"/>
          </a:xfrm>
          <a:prstGeom prst="rect">
            <a:avLst/>
          </a:prstGeom>
        </p:spPr>
      </p:pic>
      <p:sp>
        <p:nvSpPr>
          <p:cNvPr id="6" name="テキスト ボックス 5"/>
          <p:cNvSpPr txBox="1"/>
          <p:nvPr/>
        </p:nvSpPr>
        <p:spPr>
          <a:xfrm>
            <a:off x="2971800" y="1683246"/>
            <a:ext cx="3691890" cy="1015663"/>
          </a:xfrm>
          <a:prstGeom prst="rect">
            <a:avLst/>
          </a:prstGeom>
          <a:noFill/>
        </p:spPr>
        <p:txBody>
          <a:bodyPr wrap="square" rtlCol="0">
            <a:spAutoFit/>
          </a:bodyPr>
          <a:lstStyle/>
          <a:p>
            <a:r>
              <a:rPr kumimoji="1" lang="ja-JP" altLang="en-US" sz="2000" dirty="0" smtClean="0"/>
              <a:t>説明</a:t>
            </a:r>
            <a:endParaRPr kumimoji="1" lang="en-US" altLang="ja-JP" sz="2000" dirty="0" smtClean="0"/>
          </a:p>
          <a:p>
            <a:r>
              <a:rPr lang="en-US" altLang="ja-JP" sz="2000" dirty="0" smtClean="0"/>
              <a:t>3</a:t>
            </a:r>
            <a:r>
              <a:rPr lang="ja-JP" altLang="en-US" sz="2000" dirty="0"/>
              <a:t>択</a:t>
            </a:r>
            <a:r>
              <a:rPr lang="ja-JP" altLang="en-US" sz="2000" dirty="0" smtClean="0"/>
              <a:t>のクイズゲーム</a:t>
            </a:r>
            <a:endParaRPr lang="en-US" altLang="ja-JP" sz="2000" dirty="0" smtClean="0"/>
          </a:p>
          <a:p>
            <a:r>
              <a:rPr kumimoji="1" lang="ja-JP" altLang="en-US" sz="2000" dirty="0"/>
              <a:t>数字</a:t>
            </a:r>
            <a:r>
              <a:rPr kumimoji="1" lang="ja-JP" altLang="en-US" sz="2000" dirty="0" smtClean="0"/>
              <a:t>を</a:t>
            </a:r>
            <a:r>
              <a:rPr kumimoji="1" lang="ja-JP" altLang="en-US" sz="2000" dirty="0"/>
              <a:t>指定</a:t>
            </a:r>
            <a:r>
              <a:rPr kumimoji="1" lang="ja-JP" altLang="en-US" sz="2000" dirty="0" smtClean="0"/>
              <a:t>して回答する</a:t>
            </a:r>
            <a:endParaRPr kumimoji="1" lang="ja-JP" altLang="en-US" sz="2000" dirty="0"/>
          </a:p>
        </p:txBody>
      </p:sp>
      <p:sp>
        <p:nvSpPr>
          <p:cNvPr id="7" name="テキスト ボックス 6"/>
          <p:cNvSpPr txBox="1"/>
          <p:nvPr/>
        </p:nvSpPr>
        <p:spPr>
          <a:xfrm>
            <a:off x="2653982" y="3059545"/>
            <a:ext cx="3563937" cy="1384995"/>
          </a:xfrm>
          <a:prstGeom prst="rect">
            <a:avLst/>
          </a:prstGeom>
          <a:noFill/>
        </p:spPr>
        <p:txBody>
          <a:bodyPr wrap="square" rtlCol="0">
            <a:spAutoFit/>
          </a:bodyPr>
          <a:lstStyle/>
          <a:p>
            <a:r>
              <a:rPr lang="ja-JP" altLang="en-US" sz="2800" b="1" dirty="0" smtClean="0">
                <a:solidFill>
                  <a:srgbClr val="FF0000"/>
                </a:solidFill>
              </a:rPr>
              <a:t>テキスト</a:t>
            </a:r>
            <a:r>
              <a:rPr lang="ja-JP" altLang="en-US" sz="2800" b="1" dirty="0">
                <a:solidFill>
                  <a:srgbClr val="FF0000"/>
                </a:solidFill>
              </a:rPr>
              <a:t>ファイル</a:t>
            </a:r>
            <a:r>
              <a:rPr lang="ja-JP" altLang="en-US" sz="2800" b="1" dirty="0" smtClean="0">
                <a:solidFill>
                  <a:srgbClr val="FF0000"/>
                </a:solidFill>
              </a:rPr>
              <a:t>の入出力を学んだ！</a:t>
            </a:r>
            <a:endParaRPr lang="en-US" altLang="ja-JP" sz="2800" b="1" dirty="0" smtClean="0">
              <a:solidFill>
                <a:srgbClr val="FF0000"/>
              </a:solidFill>
            </a:endParaRPr>
          </a:p>
          <a:p>
            <a:endParaRPr kumimoji="1" lang="ja-JP" altLang="en-US" sz="2800" dirty="0">
              <a:solidFill>
                <a:srgbClr val="FF0000"/>
              </a:solidFill>
            </a:endParaRPr>
          </a:p>
        </p:txBody>
      </p:sp>
      <p:sp>
        <p:nvSpPr>
          <p:cNvPr id="8" name="テキスト ボックス 7"/>
          <p:cNvSpPr txBox="1"/>
          <p:nvPr/>
        </p:nvSpPr>
        <p:spPr>
          <a:xfrm>
            <a:off x="377190" y="6942977"/>
            <a:ext cx="1280160" cy="707886"/>
          </a:xfrm>
          <a:prstGeom prst="rect">
            <a:avLst/>
          </a:prstGeom>
          <a:noFill/>
        </p:spPr>
        <p:txBody>
          <a:bodyPr wrap="square" rtlCol="0">
            <a:spAutoFit/>
          </a:bodyPr>
          <a:lstStyle/>
          <a:p>
            <a:r>
              <a:rPr kumimoji="1" lang="ja-JP" altLang="en-US" sz="4000" b="1" dirty="0" smtClean="0">
                <a:solidFill>
                  <a:srgbClr val="FF0000"/>
                </a:solidFill>
              </a:rPr>
              <a:t>感想</a:t>
            </a:r>
            <a:endParaRPr kumimoji="1" lang="ja-JP" altLang="en-US" sz="4000" b="1" dirty="0">
              <a:solidFill>
                <a:srgbClr val="FF0000"/>
              </a:solidFill>
            </a:endParaRPr>
          </a:p>
        </p:txBody>
      </p:sp>
      <p:sp>
        <p:nvSpPr>
          <p:cNvPr id="9" name="テキスト ボックス 8"/>
          <p:cNvSpPr txBox="1"/>
          <p:nvPr/>
        </p:nvSpPr>
        <p:spPr>
          <a:xfrm>
            <a:off x="864848" y="7820992"/>
            <a:ext cx="5703569" cy="1631216"/>
          </a:xfrm>
          <a:prstGeom prst="rect">
            <a:avLst/>
          </a:prstGeom>
          <a:noFill/>
        </p:spPr>
        <p:txBody>
          <a:bodyPr wrap="square" rtlCol="0">
            <a:spAutoFit/>
          </a:bodyPr>
          <a:lstStyle/>
          <a:p>
            <a:r>
              <a:rPr kumimoji="1" lang="ja-JP" altLang="en-US" sz="2000" dirty="0" smtClean="0"/>
              <a:t>行数を管理しながらのテキストファイル読み込みが大変だと感じました。</a:t>
            </a:r>
            <a:endParaRPr kumimoji="1" lang="en-US" altLang="ja-JP" sz="2000" dirty="0" smtClean="0"/>
          </a:p>
          <a:p>
            <a:r>
              <a:rPr lang="ja-JP" altLang="en-US" sz="2000" dirty="0" smtClean="0"/>
              <a:t>しかし、理解してしまえばとても便利に使えるのでファイルの入出力はこれからも多用していこうと思いました。</a:t>
            </a:r>
            <a:endParaRPr kumimoji="1" lang="ja-JP" altLang="en-US" sz="2000" dirty="0"/>
          </a:p>
        </p:txBody>
      </p:sp>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9891" y="5467865"/>
            <a:ext cx="1467055" cy="1829055"/>
          </a:xfrm>
          <a:prstGeom prst="rect">
            <a:avLst/>
          </a:prstGeom>
        </p:spPr>
      </p:pic>
      <p:sp>
        <p:nvSpPr>
          <p:cNvPr id="11" name="テキスト ボックス 10"/>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-4-</a:t>
            </a:r>
            <a:endParaRPr kumimoji="1" lang="ja-JP" altLang="en-US" sz="1800" dirty="0"/>
          </a:p>
        </p:txBody>
      </p:sp>
    </p:spTree>
    <p:extLst>
      <p:ext uri="{BB962C8B-B14F-4D97-AF65-F5344CB8AC3E}">
        <p14:creationId xmlns:p14="http://schemas.microsoft.com/office/powerpoint/2010/main" val="2349398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90174" y="184505"/>
            <a:ext cx="4077652" cy="684175"/>
          </a:xfrm>
          <a:solidFill>
            <a:schemeClr val="accent1"/>
          </a:solidFill>
        </p:spPr>
        <p:txBody>
          <a:bodyPr>
            <a:noAutofit/>
          </a:bodyPr>
          <a:lstStyle/>
          <a:p>
            <a:r>
              <a:rPr kumimoji="1" lang="ja-JP" altLang="en-US" sz="4400" b="1" dirty="0" smtClean="0"/>
              <a:t>オンライン開発</a:t>
            </a:r>
            <a:endParaRPr kumimoji="1" lang="ja-JP" altLang="en-US" sz="4400" b="1"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8325"/>
            <a:ext cx="4067743" cy="1714739"/>
          </a:xfrm>
          <a:prstGeom prst="rect">
            <a:avLst/>
          </a:prstGeom>
        </p:spPr>
      </p:pic>
      <p:sp>
        <p:nvSpPr>
          <p:cNvPr id="5" name="テキスト ボックス 4"/>
          <p:cNvSpPr txBox="1"/>
          <p:nvPr/>
        </p:nvSpPr>
        <p:spPr>
          <a:xfrm>
            <a:off x="4022023" y="3420677"/>
            <a:ext cx="2594610" cy="584775"/>
          </a:xfrm>
          <a:prstGeom prst="rect">
            <a:avLst/>
          </a:prstGeom>
          <a:noFill/>
        </p:spPr>
        <p:txBody>
          <a:bodyPr wrap="square" rtlCol="0">
            <a:spAutoFit/>
          </a:bodyPr>
          <a:lstStyle/>
          <a:p>
            <a:r>
              <a:rPr lang="en-US" altLang="ja-JP" sz="1600" b="1" dirty="0" smtClean="0">
                <a:solidFill>
                  <a:srgbClr val="FF0000"/>
                </a:solidFill>
              </a:rPr>
              <a:t>Azure</a:t>
            </a:r>
            <a:r>
              <a:rPr lang="ja-JP" altLang="en-US" sz="1600" b="1" dirty="0" smtClean="0">
                <a:solidFill>
                  <a:srgbClr val="FF0000"/>
                </a:solidFill>
              </a:rPr>
              <a:t>を使用した初めてのオンライン開発！！</a:t>
            </a:r>
            <a:endParaRPr lang="en-US" altLang="ja-JP" sz="1600" b="1" dirty="0" smtClean="0">
              <a:solidFill>
                <a:srgbClr val="FF0000"/>
              </a:solidFill>
            </a:endParaRPr>
          </a:p>
        </p:txBody>
      </p:sp>
      <p:sp>
        <p:nvSpPr>
          <p:cNvPr id="6" name="テキスト ボックス 5"/>
          <p:cNvSpPr txBox="1"/>
          <p:nvPr/>
        </p:nvSpPr>
        <p:spPr>
          <a:xfrm>
            <a:off x="4022023" y="2170892"/>
            <a:ext cx="2583180" cy="1077218"/>
          </a:xfrm>
          <a:prstGeom prst="rect">
            <a:avLst/>
          </a:prstGeom>
          <a:noFill/>
        </p:spPr>
        <p:txBody>
          <a:bodyPr wrap="square" rtlCol="0">
            <a:spAutoFit/>
          </a:bodyPr>
          <a:lstStyle/>
          <a:p>
            <a:r>
              <a:rPr kumimoji="1" lang="ja-JP" altLang="en-US" sz="1600" b="1" dirty="0" smtClean="0"/>
              <a:t>説明</a:t>
            </a:r>
            <a:endParaRPr kumimoji="1" lang="en-US" altLang="ja-JP" sz="1600" b="1" dirty="0" smtClean="0"/>
          </a:p>
          <a:p>
            <a:r>
              <a:rPr lang="ja-JP" altLang="en-US" sz="1600" dirty="0" smtClean="0"/>
              <a:t>オンライン</a:t>
            </a:r>
            <a:r>
              <a:rPr lang="ja-JP" altLang="en-US" sz="1600" dirty="0"/>
              <a:t>上</a:t>
            </a:r>
            <a:r>
              <a:rPr lang="ja-JP" altLang="en-US" sz="1600" dirty="0" smtClean="0"/>
              <a:t>で特定の単語を入力すると返答する</a:t>
            </a:r>
            <a:r>
              <a:rPr lang="en-US" altLang="ja-JP" sz="1600" dirty="0" smtClean="0"/>
              <a:t>bot</a:t>
            </a:r>
            <a:r>
              <a:rPr lang="ja-JP" altLang="en-US" sz="1600" dirty="0" smtClean="0"/>
              <a:t>を作成</a:t>
            </a:r>
            <a:endParaRPr lang="en-US" altLang="ja-JP" sz="1600" dirty="0" smtClean="0"/>
          </a:p>
        </p:txBody>
      </p:sp>
      <p:sp>
        <p:nvSpPr>
          <p:cNvPr id="7" name="テキスト ボックス 6"/>
          <p:cNvSpPr txBox="1"/>
          <p:nvPr/>
        </p:nvSpPr>
        <p:spPr>
          <a:xfrm>
            <a:off x="325755" y="5303520"/>
            <a:ext cx="6206490" cy="3539430"/>
          </a:xfrm>
          <a:prstGeom prst="rect">
            <a:avLst/>
          </a:prstGeom>
          <a:noFill/>
        </p:spPr>
        <p:txBody>
          <a:bodyPr wrap="square" rtlCol="0">
            <a:spAutoFit/>
          </a:bodyPr>
          <a:lstStyle/>
          <a:p>
            <a:r>
              <a:rPr kumimoji="1" lang="ja-JP" altLang="en-US" sz="2800" b="1" dirty="0" smtClean="0">
                <a:solidFill>
                  <a:srgbClr val="FF0000"/>
                </a:solidFill>
              </a:rPr>
              <a:t>感想</a:t>
            </a:r>
            <a:endParaRPr kumimoji="1" lang="en-US" altLang="ja-JP" sz="2800" b="1" dirty="0" smtClean="0">
              <a:solidFill>
                <a:srgbClr val="FF0000"/>
              </a:solidFill>
            </a:endParaRPr>
          </a:p>
          <a:p>
            <a:endParaRPr lang="en-US" altLang="ja-JP" sz="2800" dirty="0" smtClean="0"/>
          </a:p>
          <a:p>
            <a:r>
              <a:rPr lang="en-US" altLang="ja-JP" sz="2800" b="1" dirty="0" smtClean="0"/>
              <a:t>Bot</a:t>
            </a:r>
            <a:r>
              <a:rPr lang="ja-JP" altLang="en-US" sz="2800" b="1" dirty="0" smtClean="0"/>
              <a:t>を制作するのには、サーバーとクライアントの両方を作らないといけないので、とても大変でした。</a:t>
            </a:r>
            <a:endParaRPr lang="en-US" altLang="ja-JP" sz="2800" b="1" dirty="0" smtClean="0"/>
          </a:p>
          <a:p>
            <a:r>
              <a:rPr lang="ja-JP" altLang="en-US" sz="2800" b="1" dirty="0"/>
              <a:t>数字</a:t>
            </a:r>
            <a:r>
              <a:rPr lang="ja-JP" altLang="en-US" sz="2800" b="1" dirty="0" smtClean="0"/>
              <a:t>は、エンディアン変換を利用しないと受け渡しても数値が変わってしまう点が苦労しました。</a:t>
            </a:r>
            <a:endParaRPr lang="en-US" altLang="ja-JP" sz="2800" b="1" dirty="0"/>
          </a:p>
        </p:txBody>
      </p:sp>
      <p:sp>
        <p:nvSpPr>
          <p:cNvPr id="8" name="テキスト ボックス 7"/>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-5-</a:t>
            </a:r>
            <a:endParaRPr kumimoji="1" lang="ja-JP" altLang="en-US" sz="1800" dirty="0"/>
          </a:p>
        </p:txBody>
      </p:sp>
    </p:spTree>
    <p:extLst>
      <p:ext uri="{BB962C8B-B14F-4D97-AF65-F5344CB8AC3E}">
        <p14:creationId xmlns:p14="http://schemas.microsoft.com/office/powerpoint/2010/main" val="1991692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0" y="2077551"/>
            <a:ext cx="4229100" cy="4047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018699" y="310235"/>
            <a:ext cx="4820602" cy="707035"/>
          </a:xfrm>
          <a:solidFill>
            <a:schemeClr val="accent1"/>
          </a:solidFill>
        </p:spPr>
        <p:txBody>
          <a:bodyPr/>
          <a:lstStyle/>
          <a:p>
            <a:r>
              <a:rPr lang="ja-JP" altLang="en-US" b="1" dirty="0" smtClean="0"/>
              <a:t>最初のアプリケーション</a:t>
            </a:r>
            <a:endParaRPr kumimoji="1" lang="ja-JP" altLang="en-US" b="1"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 y="2305824"/>
            <a:ext cx="3737610" cy="3591189"/>
          </a:xfrm>
          <a:prstGeom prst="rect">
            <a:avLst/>
          </a:prstGeom>
        </p:spPr>
      </p:pic>
      <p:sp>
        <p:nvSpPr>
          <p:cNvPr id="6" name="テキスト ボックス 5"/>
          <p:cNvSpPr txBox="1"/>
          <p:nvPr/>
        </p:nvSpPr>
        <p:spPr>
          <a:xfrm>
            <a:off x="292894" y="1316578"/>
            <a:ext cx="851535" cy="461665"/>
          </a:xfrm>
          <a:prstGeom prst="rect">
            <a:avLst/>
          </a:prstGeom>
          <a:solidFill>
            <a:schemeClr val="accent1">
              <a:lumMod val="60000"/>
              <a:lumOff val="40000"/>
            </a:schemeClr>
          </a:solidFill>
        </p:spPr>
        <p:txBody>
          <a:bodyPr wrap="square" rtlCol="0">
            <a:spAutoFit/>
          </a:bodyPr>
          <a:lstStyle/>
          <a:p>
            <a:r>
              <a:rPr lang="ja-JP" altLang="en-US" sz="2400" dirty="0"/>
              <a:t>電卓</a:t>
            </a:r>
            <a:endParaRPr kumimoji="1" lang="ja-JP" altLang="en-US" sz="2400" dirty="0"/>
          </a:p>
        </p:txBody>
      </p:sp>
      <p:sp>
        <p:nvSpPr>
          <p:cNvPr id="7" name="テキスト ボックス 6"/>
          <p:cNvSpPr txBox="1"/>
          <p:nvPr/>
        </p:nvSpPr>
        <p:spPr>
          <a:xfrm>
            <a:off x="4229100" y="4740293"/>
            <a:ext cx="2628900" cy="1200329"/>
          </a:xfrm>
          <a:prstGeom prst="rect">
            <a:avLst/>
          </a:prstGeom>
          <a:noFill/>
        </p:spPr>
        <p:txBody>
          <a:bodyPr wrap="square" rtlCol="0">
            <a:spAutoFit/>
          </a:bodyPr>
          <a:lstStyle/>
          <a:p>
            <a:r>
              <a:rPr lang="ja-JP" altLang="en-US" sz="2400" b="1" dirty="0" smtClean="0">
                <a:solidFill>
                  <a:srgbClr val="FF0000"/>
                </a:solidFill>
              </a:rPr>
              <a:t>初めての</a:t>
            </a:r>
            <a:endParaRPr lang="en-US" altLang="ja-JP" sz="2400" b="1" dirty="0" smtClean="0">
              <a:solidFill>
                <a:srgbClr val="FF0000"/>
              </a:solidFill>
            </a:endParaRPr>
          </a:p>
          <a:p>
            <a:r>
              <a:rPr lang="ja-JP" altLang="en-US" sz="2400" b="1" dirty="0" smtClean="0">
                <a:solidFill>
                  <a:srgbClr val="FF0000"/>
                </a:solidFill>
              </a:rPr>
              <a:t>アプリケーション制作！！</a:t>
            </a:r>
            <a:endParaRPr kumimoji="1" lang="ja-JP" altLang="en-US" sz="2400" b="1" dirty="0">
              <a:solidFill>
                <a:srgbClr val="FF0000"/>
              </a:solidFill>
            </a:endParaRPr>
          </a:p>
        </p:txBody>
      </p:sp>
      <p:sp>
        <p:nvSpPr>
          <p:cNvPr id="8" name="テキスト ボックス 7"/>
          <p:cNvSpPr txBox="1"/>
          <p:nvPr/>
        </p:nvSpPr>
        <p:spPr>
          <a:xfrm>
            <a:off x="137160" y="6617970"/>
            <a:ext cx="6549390" cy="2308324"/>
          </a:xfrm>
          <a:prstGeom prst="rect">
            <a:avLst/>
          </a:prstGeom>
          <a:noFill/>
        </p:spPr>
        <p:txBody>
          <a:bodyPr wrap="square" rtlCol="0">
            <a:spAutoFit/>
          </a:bodyPr>
          <a:lstStyle/>
          <a:p>
            <a:r>
              <a:rPr lang="ja-JP" altLang="en-US" sz="2400" b="1" dirty="0" smtClean="0">
                <a:solidFill>
                  <a:srgbClr val="FF0000"/>
                </a:solidFill>
              </a:rPr>
              <a:t>感想</a:t>
            </a:r>
            <a:endParaRPr lang="en-US" altLang="ja-JP" sz="2400" b="1" dirty="0" smtClean="0">
              <a:solidFill>
                <a:srgbClr val="FF0000"/>
              </a:solidFill>
            </a:endParaRPr>
          </a:p>
          <a:p>
            <a:endParaRPr lang="en-US" altLang="ja-JP" sz="2400" b="1" dirty="0" smtClean="0"/>
          </a:p>
          <a:p>
            <a:r>
              <a:rPr kumimoji="1" lang="ja-JP" altLang="en-US" sz="2400" b="1" dirty="0"/>
              <a:t>ボタン</a:t>
            </a:r>
            <a:r>
              <a:rPr kumimoji="1" lang="ja-JP" altLang="en-US" sz="2400" b="1" dirty="0" smtClean="0"/>
              <a:t>を</a:t>
            </a:r>
            <a:r>
              <a:rPr kumimoji="1" lang="ja-JP" altLang="en-US" sz="2400" b="1" dirty="0"/>
              <a:t>使用</a:t>
            </a:r>
            <a:r>
              <a:rPr kumimoji="1" lang="ja-JP" altLang="en-US" sz="2400" b="1" dirty="0" smtClean="0"/>
              <a:t>した</a:t>
            </a:r>
            <a:r>
              <a:rPr kumimoji="1" lang="ja-JP" altLang="en-US" sz="2400" b="1" dirty="0"/>
              <a:t>簡単</a:t>
            </a:r>
            <a:r>
              <a:rPr kumimoji="1" lang="ja-JP" altLang="en-US" sz="2400" b="1" dirty="0" smtClean="0"/>
              <a:t>な電卓</a:t>
            </a:r>
            <a:r>
              <a:rPr lang="ja-JP" altLang="en-US" sz="2400" b="1" dirty="0" smtClean="0"/>
              <a:t>だったが、変数が初期化されてしまうなど苦労した。</a:t>
            </a:r>
            <a:endParaRPr lang="en-US" altLang="ja-JP" sz="2400" b="1" dirty="0" smtClean="0"/>
          </a:p>
          <a:p>
            <a:r>
              <a:rPr kumimoji="1" lang="ja-JP" altLang="en-US" sz="2400" b="1" dirty="0" smtClean="0"/>
              <a:t>また、</a:t>
            </a:r>
            <a:r>
              <a:rPr lang="ja-JP" altLang="en-US" sz="2400" b="1" dirty="0" smtClean="0"/>
              <a:t>ユーザーが使いやすいような見た目にすることも大事だなと思った。</a:t>
            </a:r>
            <a:endParaRPr kumimoji="1" lang="en-US" altLang="ja-JP" sz="2400" b="1" dirty="0"/>
          </a:p>
        </p:txBody>
      </p:sp>
      <p:sp>
        <p:nvSpPr>
          <p:cNvPr id="9" name="テキスト ボックス 8"/>
          <p:cNvSpPr txBox="1"/>
          <p:nvPr/>
        </p:nvSpPr>
        <p:spPr>
          <a:xfrm>
            <a:off x="4229100" y="2305824"/>
            <a:ext cx="2628900" cy="1631216"/>
          </a:xfrm>
          <a:prstGeom prst="rect">
            <a:avLst/>
          </a:prstGeom>
          <a:noFill/>
        </p:spPr>
        <p:txBody>
          <a:bodyPr wrap="square" rtlCol="0">
            <a:spAutoFit/>
          </a:bodyPr>
          <a:lstStyle/>
          <a:p>
            <a:r>
              <a:rPr kumimoji="1" lang="ja-JP" altLang="en-US" sz="2000" b="1" dirty="0" smtClean="0"/>
              <a:t>説明</a:t>
            </a:r>
            <a:endParaRPr kumimoji="1" lang="en-US" altLang="ja-JP" sz="2000" b="1" dirty="0" smtClean="0"/>
          </a:p>
          <a:p>
            <a:r>
              <a:rPr kumimoji="1" lang="ja-JP" altLang="en-US" sz="2000" dirty="0" smtClean="0"/>
              <a:t>数字、演算ボタンを押して</a:t>
            </a:r>
            <a:endParaRPr kumimoji="1" lang="en-US" altLang="ja-JP" sz="2000" dirty="0" smtClean="0"/>
          </a:p>
          <a:p>
            <a:r>
              <a:rPr lang="ja-JP" altLang="en-US" sz="2000" dirty="0" smtClean="0"/>
              <a:t>押された演算で計算する簡単な電卓</a:t>
            </a:r>
            <a:endParaRPr kumimoji="1" lang="ja-JP" altLang="en-US" sz="2000" dirty="0"/>
          </a:p>
        </p:txBody>
      </p:sp>
      <p:sp>
        <p:nvSpPr>
          <p:cNvPr id="10" name="テキスト ボックス 9"/>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-6-</a:t>
            </a:r>
            <a:endParaRPr kumimoji="1" lang="ja-JP" altLang="en-US" sz="1800" dirty="0"/>
          </a:p>
        </p:txBody>
      </p:sp>
    </p:spTree>
    <p:extLst>
      <p:ext uri="{BB962C8B-B14F-4D97-AF65-F5344CB8AC3E}">
        <p14:creationId xmlns:p14="http://schemas.microsoft.com/office/powerpoint/2010/main" val="3584506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1747820433"/>
              </p:ext>
            </p:extLst>
          </p:nvPr>
        </p:nvGraphicFramePr>
        <p:xfrm>
          <a:off x="-12372" y="5427240"/>
          <a:ext cx="6870370" cy="3805980"/>
        </p:xfrm>
        <a:graphic>
          <a:graphicData uri="http://schemas.openxmlformats.org/drawingml/2006/table">
            <a:tbl>
              <a:tblPr firstRow="1" bandRow="1">
                <a:tableStyleId>{5C22544A-7EE6-4342-B048-85BDC9FD1C3A}</a:tableStyleId>
              </a:tblPr>
              <a:tblGrid>
                <a:gridCol w="2234999">
                  <a:extLst>
                    <a:ext uri="{9D8B030D-6E8A-4147-A177-3AD203B41FA5}">
                      <a16:colId xmlns:a16="http://schemas.microsoft.com/office/drawing/2014/main" val="4175896365"/>
                    </a:ext>
                  </a:extLst>
                </a:gridCol>
                <a:gridCol w="2346299">
                  <a:extLst>
                    <a:ext uri="{9D8B030D-6E8A-4147-A177-3AD203B41FA5}">
                      <a16:colId xmlns:a16="http://schemas.microsoft.com/office/drawing/2014/main" val="3212744658"/>
                    </a:ext>
                  </a:extLst>
                </a:gridCol>
                <a:gridCol w="2289072">
                  <a:extLst>
                    <a:ext uri="{9D8B030D-6E8A-4147-A177-3AD203B41FA5}">
                      <a16:colId xmlns:a16="http://schemas.microsoft.com/office/drawing/2014/main" val="2626716222"/>
                    </a:ext>
                  </a:extLst>
                </a:gridCol>
              </a:tblGrid>
              <a:tr h="900000">
                <a:tc gridSpan="3">
                  <a:txBody>
                    <a:bodyPr/>
                    <a:lstStyle/>
                    <a:p>
                      <a:pPr algn="ctr"/>
                      <a:r>
                        <a:rPr kumimoji="1" lang="ja-JP" altLang="en-US" sz="3200" dirty="0" smtClean="0"/>
                        <a:t>タイトル名－</a:t>
                      </a:r>
                      <a:r>
                        <a:rPr kumimoji="1" lang="en-US" altLang="ja-JP" sz="3200" dirty="0" smtClean="0"/>
                        <a:t>『</a:t>
                      </a:r>
                      <a:r>
                        <a:rPr kumimoji="1" lang="ja-JP" altLang="en-US" sz="3200" dirty="0" smtClean="0"/>
                        <a:t>エンドレスゲーム</a:t>
                      </a:r>
                      <a:r>
                        <a:rPr kumimoji="1" lang="en-US" altLang="ja-JP" sz="3200" dirty="0" smtClean="0"/>
                        <a:t>』</a:t>
                      </a:r>
                      <a:endParaRPr kumimoji="1" lang="ja-JP" altLang="en-US" sz="3200" dirty="0"/>
                    </a:p>
                  </a:txBody>
                  <a:tcPr anchor="ct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3794552473"/>
                  </a:ext>
                </a:extLst>
              </a:tr>
              <a:tr h="504000">
                <a:tc>
                  <a:txBody>
                    <a:bodyPr/>
                    <a:lstStyle/>
                    <a:p>
                      <a:r>
                        <a:rPr kumimoji="1" lang="ja-JP" altLang="en-US" sz="2400" b="1" dirty="0" smtClean="0">
                          <a:solidFill>
                            <a:schemeClr val="tx1">
                              <a:lumMod val="95000"/>
                              <a:lumOff val="5000"/>
                            </a:schemeClr>
                          </a:solidFill>
                        </a:rPr>
                        <a:t>制作学年－</a:t>
                      </a:r>
                      <a:r>
                        <a:rPr kumimoji="1" lang="en-US" altLang="ja-JP" sz="2400" b="1" dirty="0" smtClean="0">
                          <a:solidFill>
                            <a:schemeClr val="tx1">
                              <a:lumMod val="95000"/>
                              <a:lumOff val="5000"/>
                            </a:schemeClr>
                          </a:solidFill>
                        </a:rPr>
                        <a:t>1</a:t>
                      </a:r>
                      <a:r>
                        <a:rPr kumimoji="1" lang="ja-JP" altLang="en-US" sz="2400" b="1" dirty="0" smtClean="0">
                          <a:solidFill>
                            <a:schemeClr val="tx1">
                              <a:lumMod val="95000"/>
                              <a:lumOff val="5000"/>
                            </a:schemeClr>
                          </a:solidFill>
                        </a:rPr>
                        <a:t>年</a:t>
                      </a:r>
                      <a:endParaRPr kumimoji="1" lang="ja-JP" altLang="en-US" sz="2400" dirty="0"/>
                    </a:p>
                  </a:txBody>
                  <a:tcPr/>
                </a:tc>
                <a:tc>
                  <a:txBody>
                    <a:bodyPr/>
                    <a:lstStyle/>
                    <a:p>
                      <a:r>
                        <a:rPr kumimoji="1" lang="ja-JP" altLang="en-US" sz="2000" b="1" dirty="0" smtClean="0"/>
                        <a:t>使用言語</a:t>
                      </a:r>
                      <a:r>
                        <a:rPr kumimoji="1" lang="en-US" altLang="ja-JP" sz="2000" b="1" dirty="0" smtClean="0"/>
                        <a:t>―C</a:t>
                      </a:r>
                      <a:r>
                        <a:rPr kumimoji="1" lang="ja-JP" altLang="en-US" sz="2000" b="1" dirty="0" smtClean="0"/>
                        <a:t>言語</a:t>
                      </a:r>
                      <a:endParaRPr kumimoji="1" lang="ja-JP" altLang="en-US" sz="2000" b="1" dirty="0"/>
                    </a:p>
                  </a:txBody>
                  <a:tcPr/>
                </a:tc>
                <a:tc>
                  <a:txBody>
                    <a:bodyPr/>
                    <a:lstStyle/>
                    <a:p>
                      <a:pPr algn="ctr"/>
                      <a:r>
                        <a:rPr kumimoji="1" lang="ja-JP" altLang="en-US" sz="1200" b="1" dirty="0" smtClean="0"/>
                        <a:t>ジャンルーシューティング</a:t>
                      </a:r>
                      <a:endParaRPr kumimoji="1" lang="ja-JP" altLang="en-US" sz="1200" b="1" dirty="0"/>
                    </a:p>
                  </a:txBody>
                  <a:tcPr anchor="ctr"/>
                </a:tc>
                <a:extLst>
                  <a:ext uri="{0D108BD9-81ED-4DB2-BD59-A6C34878D82A}">
                    <a16:rowId xmlns:a16="http://schemas.microsoft.com/office/drawing/2014/main" val="2617709823"/>
                  </a:ext>
                </a:extLst>
              </a:tr>
              <a:tr h="504000">
                <a:tc>
                  <a:txBody>
                    <a:bodyPr/>
                    <a:lstStyle/>
                    <a:p>
                      <a:r>
                        <a:rPr kumimoji="1" lang="ja-JP" altLang="en-US" sz="2400" b="1" dirty="0" smtClean="0"/>
                        <a:t>制作人数－</a:t>
                      </a:r>
                      <a:r>
                        <a:rPr kumimoji="1" lang="en-US" altLang="ja-JP" sz="2400" b="1" dirty="0" smtClean="0"/>
                        <a:t>1</a:t>
                      </a:r>
                      <a:r>
                        <a:rPr kumimoji="1" lang="ja-JP" altLang="en-US" sz="2400" b="1" dirty="0" smtClean="0"/>
                        <a:t>人</a:t>
                      </a:r>
                      <a:endParaRPr kumimoji="1" lang="ja-JP" altLang="en-US" sz="2400" b="1"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kumimoji="1" lang="ja-JP" altLang="en-US" sz="2000" b="1" dirty="0" smtClean="0"/>
                        <a:t>制作期間－２ヶ月</a:t>
                      </a:r>
                    </a:p>
                    <a:p>
                      <a:endParaRPr kumimoji="1" lang="ja-JP" altLang="en-US" dirty="0"/>
                    </a:p>
                  </a:txBody>
                  <a:tcPr/>
                </a:tc>
                <a:tc>
                  <a:txBody>
                    <a:bodyPr/>
                    <a:lstStyle/>
                    <a:p>
                      <a:r>
                        <a:rPr kumimoji="1" lang="en-US" altLang="ja-JP" sz="2000" b="1" dirty="0" smtClean="0"/>
                        <a:t>DirectX2010</a:t>
                      </a:r>
                      <a:r>
                        <a:rPr kumimoji="1" lang="ja-JP" altLang="en-US" sz="2000" b="1" dirty="0" smtClean="0"/>
                        <a:t>使用</a:t>
                      </a:r>
                      <a:endParaRPr kumimoji="1" lang="ja-JP" altLang="en-US" sz="2000" b="1" dirty="0"/>
                    </a:p>
                  </a:txBody>
                  <a:tcPr/>
                </a:tc>
                <a:extLst>
                  <a:ext uri="{0D108BD9-81ED-4DB2-BD59-A6C34878D82A}">
                    <a16:rowId xmlns:a16="http://schemas.microsoft.com/office/drawing/2014/main" val="2814638545"/>
                  </a:ext>
                </a:extLst>
              </a:tr>
              <a:tr h="1800000">
                <a:tc gridSpan="3">
                  <a:txBody>
                    <a:bodyPr/>
                    <a:lstStyle/>
                    <a:p>
                      <a:r>
                        <a:rPr kumimoji="1" lang="ja-JP" altLang="en-US" sz="2000" dirty="0" smtClean="0"/>
                        <a:t>説明－初めての</a:t>
                      </a:r>
                      <a:r>
                        <a:rPr kumimoji="1" lang="en-US" altLang="ja-JP" sz="2000" dirty="0" smtClean="0"/>
                        <a:t>DirectX</a:t>
                      </a:r>
                      <a:r>
                        <a:rPr kumimoji="1" lang="ja-JP" altLang="en-US" sz="2000" dirty="0" smtClean="0"/>
                        <a:t>を使用したゲーム制作。</a:t>
                      </a:r>
                      <a:endParaRPr kumimoji="1" lang="en-US" altLang="ja-JP" sz="2000" dirty="0" smtClean="0"/>
                    </a:p>
                    <a:p>
                      <a:r>
                        <a:rPr kumimoji="1" lang="ja-JP" altLang="en-US" sz="2000" dirty="0" smtClean="0"/>
                        <a:t>　　　画面上を縦横無尽に動く敵を倒し続けるゲーム。</a:t>
                      </a:r>
                      <a:endParaRPr kumimoji="1" lang="en-US" altLang="ja-JP" sz="2000" dirty="0" smtClean="0"/>
                    </a:p>
                    <a:p>
                      <a:r>
                        <a:rPr kumimoji="1" lang="ja-JP" altLang="en-US" sz="2000" dirty="0" smtClean="0"/>
                        <a:t>　　　敵は画面上に</a:t>
                      </a:r>
                      <a:r>
                        <a:rPr kumimoji="1" lang="en-US" altLang="ja-JP" sz="2000" dirty="0" smtClean="0"/>
                        <a:t>1</a:t>
                      </a:r>
                      <a:r>
                        <a:rPr kumimoji="1" lang="ja-JP" altLang="en-US" sz="2000" dirty="0" smtClean="0"/>
                        <a:t>対しかいない、倒すと新たな敵が</a:t>
                      </a:r>
                      <a:endParaRPr kumimoji="1" lang="en-US" altLang="ja-JP" sz="2000" dirty="0" smtClean="0"/>
                    </a:p>
                    <a:p>
                      <a:r>
                        <a:rPr kumimoji="1" lang="ja-JP" altLang="en-US" sz="2000" dirty="0" smtClean="0"/>
                        <a:t>　　　出現する。</a:t>
                      </a:r>
                      <a:endParaRPr kumimoji="1" lang="en-US" altLang="ja-JP" sz="2000" dirty="0" smtClean="0"/>
                    </a:p>
                    <a:p>
                      <a:r>
                        <a:rPr kumimoji="1" lang="ja-JP" altLang="en-US" sz="2000" dirty="0" smtClean="0"/>
                        <a:t>　　　</a:t>
                      </a:r>
                      <a:r>
                        <a:rPr kumimoji="1" lang="en-US" altLang="ja-JP" sz="2000" dirty="0" smtClean="0"/>
                        <a:t>3</a:t>
                      </a:r>
                      <a:r>
                        <a:rPr kumimoji="1" lang="ja-JP" altLang="en-US" sz="2000" dirty="0" smtClean="0"/>
                        <a:t>回ダメージを受けるまで倒し続けよう。</a:t>
                      </a:r>
                      <a:endParaRPr kumimoji="1" lang="en-US" altLang="ja-JP" sz="2000" dirty="0" smtClean="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2272065741"/>
                  </a:ext>
                </a:extLst>
              </a:tr>
            </a:tbl>
          </a:graphicData>
        </a:graphic>
      </p:graphicFrame>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2" y="0"/>
            <a:ext cx="6858000" cy="3846258"/>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58681" y="4030957"/>
            <a:ext cx="1318283" cy="1211582"/>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7230" y="4514849"/>
            <a:ext cx="250137" cy="250137"/>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429" y="4514849"/>
            <a:ext cx="250137" cy="25013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7628" y="4508512"/>
            <a:ext cx="250137" cy="25013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4152" y="4508512"/>
            <a:ext cx="250137" cy="250137"/>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320" y="4508511"/>
            <a:ext cx="250137" cy="250137"/>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0590" y="4265185"/>
            <a:ext cx="771429" cy="761905"/>
          </a:xfrm>
          <a:prstGeom prst="rect">
            <a:avLst/>
          </a:prstGeom>
        </p:spPr>
      </p:pic>
      <p:sp>
        <p:nvSpPr>
          <p:cNvPr id="12" name="テキスト ボックス 11"/>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-7-</a:t>
            </a:r>
            <a:endParaRPr kumimoji="1" lang="ja-JP" altLang="en-US" sz="1800" dirty="0"/>
          </a:p>
        </p:txBody>
      </p:sp>
    </p:spTree>
    <p:extLst>
      <p:ext uri="{BB962C8B-B14F-4D97-AF65-F5344CB8AC3E}">
        <p14:creationId xmlns:p14="http://schemas.microsoft.com/office/powerpoint/2010/main" val="1487599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220" y="1497327"/>
            <a:ext cx="1128871" cy="1128871"/>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497327"/>
            <a:ext cx="1163161" cy="1163161"/>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2660" y="1497329"/>
            <a:ext cx="1262221" cy="1262221"/>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1091" y="1562654"/>
            <a:ext cx="1131569" cy="1131569"/>
          </a:xfrm>
          <a:prstGeom prst="rect">
            <a:avLst/>
          </a:prstGeom>
        </p:spPr>
      </p:pic>
      <p:sp>
        <p:nvSpPr>
          <p:cNvPr id="8" name="テキスト ボックス 7"/>
          <p:cNvSpPr txBox="1"/>
          <p:nvPr/>
        </p:nvSpPr>
        <p:spPr>
          <a:xfrm>
            <a:off x="91439" y="445770"/>
            <a:ext cx="3431221" cy="707886"/>
          </a:xfrm>
          <a:prstGeom prst="rect">
            <a:avLst/>
          </a:prstGeom>
          <a:noFill/>
        </p:spPr>
        <p:txBody>
          <a:bodyPr wrap="square" rtlCol="0">
            <a:spAutoFit/>
          </a:bodyPr>
          <a:lstStyle/>
          <a:p>
            <a:r>
              <a:rPr lang="ja-JP" altLang="en-US" sz="4000" b="1" dirty="0" smtClean="0">
                <a:solidFill>
                  <a:srgbClr val="FF0000"/>
                </a:solidFill>
              </a:rPr>
              <a:t>制作</a:t>
            </a:r>
            <a:r>
              <a:rPr lang="ja-JP" altLang="en-US" sz="4000" b="1" dirty="0">
                <a:solidFill>
                  <a:srgbClr val="FF0000"/>
                </a:solidFill>
              </a:rPr>
              <a:t>ポイント</a:t>
            </a:r>
            <a:endParaRPr kumimoji="1" lang="ja-JP" altLang="en-US" sz="4000" b="1" dirty="0">
              <a:solidFill>
                <a:srgbClr val="FF0000"/>
              </a:solidFill>
            </a:endParaRPr>
          </a:p>
        </p:txBody>
      </p:sp>
      <p:sp>
        <p:nvSpPr>
          <p:cNvPr id="9" name="テキスト ボックス 8"/>
          <p:cNvSpPr txBox="1"/>
          <p:nvPr/>
        </p:nvSpPr>
        <p:spPr>
          <a:xfrm>
            <a:off x="0" y="3051810"/>
            <a:ext cx="6229350" cy="707886"/>
          </a:xfrm>
          <a:prstGeom prst="rect">
            <a:avLst/>
          </a:prstGeom>
          <a:noFill/>
        </p:spPr>
        <p:txBody>
          <a:bodyPr wrap="square" rtlCol="0">
            <a:spAutoFit/>
          </a:bodyPr>
          <a:lstStyle/>
          <a:p>
            <a:r>
              <a:rPr kumimoji="1" lang="en-US" altLang="ja-JP" sz="2000" dirty="0" smtClean="0"/>
              <a:t>4</a:t>
            </a:r>
            <a:r>
              <a:rPr kumimoji="1" lang="ja-JP" altLang="en-US" sz="2000" dirty="0" smtClean="0"/>
              <a:t>種類の敵は、それぞれ攻撃の方向を変えています。</a:t>
            </a:r>
            <a:endParaRPr lang="en-US" altLang="ja-JP" sz="2000" dirty="0"/>
          </a:p>
          <a:p>
            <a:r>
              <a:rPr kumimoji="1" lang="ja-JP" altLang="en-US" sz="2000" dirty="0" smtClean="0"/>
              <a:t>また、敵の出現を乱数で決めています。</a:t>
            </a:r>
            <a:endParaRPr kumimoji="1" lang="ja-JP" altLang="en-US" sz="2000" dirty="0"/>
          </a:p>
        </p:txBody>
      </p:sp>
      <p:sp>
        <p:nvSpPr>
          <p:cNvPr id="10" name="テキスト ボックス 9"/>
          <p:cNvSpPr txBox="1"/>
          <p:nvPr/>
        </p:nvSpPr>
        <p:spPr>
          <a:xfrm>
            <a:off x="91439" y="6821782"/>
            <a:ext cx="1337311" cy="707886"/>
          </a:xfrm>
          <a:prstGeom prst="rect">
            <a:avLst/>
          </a:prstGeom>
          <a:noFill/>
        </p:spPr>
        <p:txBody>
          <a:bodyPr wrap="square" rtlCol="0">
            <a:spAutoFit/>
          </a:bodyPr>
          <a:lstStyle/>
          <a:p>
            <a:r>
              <a:rPr kumimoji="1" lang="ja-JP" altLang="en-US" sz="4000" b="1" dirty="0" smtClean="0">
                <a:solidFill>
                  <a:srgbClr val="FF0000"/>
                </a:solidFill>
              </a:rPr>
              <a:t>感想</a:t>
            </a:r>
            <a:endParaRPr kumimoji="1" lang="ja-JP" altLang="en-US" sz="4000" b="1" dirty="0">
              <a:solidFill>
                <a:srgbClr val="FF0000"/>
              </a:solidFill>
            </a:endParaRPr>
          </a:p>
        </p:txBody>
      </p:sp>
      <p:sp>
        <p:nvSpPr>
          <p:cNvPr id="12" name="テキスト ボックス 11"/>
          <p:cNvSpPr txBox="1"/>
          <p:nvPr/>
        </p:nvSpPr>
        <p:spPr>
          <a:xfrm>
            <a:off x="240030" y="7920990"/>
            <a:ext cx="5989320" cy="1323439"/>
          </a:xfrm>
          <a:prstGeom prst="rect">
            <a:avLst/>
          </a:prstGeom>
          <a:noFill/>
        </p:spPr>
        <p:txBody>
          <a:bodyPr wrap="square" rtlCol="0">
            <a:spAutoFit/>
          </a:bodyPr>
          <a:lstStyle/>
          <a:p>
            <a:r>
              <a:rPr lang="ja-JP" altLang="en-US" sz="2000" dirty="0" smtClean="0"/>
              <a:t>初めてのゲーム制作で敵の種類ごとに攻撃方向を変えるのに苦労しました。</a:t>
            </a:r>
            <a:endParaRPr lang="en-US" altLang="ja-JP" sz="2000" dirty="0" smtClean="0"/>
          </a:p>
          <a:p>
            <a:r>
              <a:rPr lang="ja-JP" altLang="en-US" sz="2000" dirty="0" smtClean="0"/>
              <a:t>また、自機の体力の表示やスコアシステムを追加できたらよかったと思いました。</a:t>
            </a:r>
            <a:endParaRPr lang="en-US" altLang="ja-JP" sz="2000" dirty="0" smtClean="0"/>
          </a:p>
        </p:txBody>
      </p:sp>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579" y="3728238"/>
            <a:ext cx="5560695" cy="3059254"/>
          </a:xfrm>
          <a:prstGeom prst="rect">
            <a:avLst/>
          </a:prstGeom>
        </p:spPr>
      </p:pic>
      <p:sp>
        <p:nvSpPr>
          <p:cNvPr id="11" name="テキスト ボックス 10"/>
          <p:cNvSpPr txBox="1"/>
          <p:nvPr/>
        </p:nvSpPr>
        <p:spPr>
          <a:xfrm>
            <a:off x="2807277" y="9526216"/>
            <a:ext cx="1257300" cy="369332"/>
          </a:xfrm>
          <a:prstGeom prst="rect">
            <a:avLst/>
          </a:prstGeom>
          <a:noFill/>
        </p:spPr>
        <p:txBody>
          <a:bodyPr wrap="square" rtlCol="0" anchor="ctr">
            <a:spAutoFit/>
          </a:bodyPr>
          <a:lstStyle/>
          <a:p>
            <a:pPr algn="ctr"/>
            <a:r>
              <a:rPr kumimoji="1" lang="en-US" altLang="ja-JP" sz="1800" dirty="0" smtClean="0"/>
              <a:t>-8-</a:t>
            </a:r>
            <a:endParaRPr kumimoji="1" lang="ja-JP" altLang="en-US" sz="1800" dirty="0"/>
          </a:p>
        </p:txBody>
      </p:sp>
    </p:spTree>
    <p:extLst>
      <p:ext uri="{BB962C8B-B14F-4D97-AF65-F5344CB8AC3E}">
        <p14:creationId xmlns:p14="http://schemas.microsoft.com/office/powerpoint/2010/main" val="8673005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3557</TotalTime>
  <Words>1325</Words>
  <Application>Microsoft Office PowerPoint</Application>
  <PresentationFormat>A4 210 x 297 mm</PresentationFormat>
  <Paragraphs>269</Paragraphs>
  <Slides>24</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HGP創英角ｺﾞｼｯｸUB</vt:lpstr>
      <vt:lpstr>HGS創英角ﾎﾟｯﾌﾟ体</vt:lpstr>
      <vt:lpstr>HG明朝E</vt:lpstr>
      <vt:lpstr>游ゴシック</vt:lpstr>
      <vt:lpstr>游ゴシック Light</vt:lpstr>
      <vt:lpstr>Arial</vt:lpstr>
      <vt:lpstr>Calibri</vt:lpstr>
      <vt:lpstr>Calibri Light</vt:lpstr>
      <vt:lpstr>Office テーマ</vt:lpstr>
      <vt:lpstr>栞那汰の 奇妙なポートフォリオ</vt:lpstr>
      <vt:lpstr>PowerPoint プレゼンテーション</vt:lpstr>
      <vt:lpstr>もくじ</vt:lpstr>
      <vt:lpstr>PowerPoint プレゼンテーション</vt:lpstr>
      <vt:lpstr>PowerPoint プレゼンテーション</vt:lpstr>
      <vt:lpstr>オンライン開発</vt:lpstr>
      <vt:lpstr>最初のアプリケーション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情ビキャラバン2020</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gsp026</dc:creator>
  <cp:lastModifiedBy>gsp026</cp:lastModifiedBy>
  <cp:revision>101</cp:revision>
  <dcterms:created xsi:type="dcterms:W3CDTF">2020-11-09T06:43:31Z</dcterms:created>
  <dcterms:modified xsi:type="dcterms:W3CDTF">2020-11-30T06:58:40Z</dcterms:modified>
</cp:coreProperties>
</file>